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4622" r:id="rId3"/>
    <p:sldId id="4646" r:id="rId5"/>
    <p:sldId id="4647" r:id="rId6"/>
    <p:sldId id="4855" r:id="rId7"/>
    <p:sldId id="4948" r:id="rId8"/>
    <p:sldId id="4859" r:id="rId9"/>
    <p:sldId id="4949" r:id="rId10"/>
    <p:sldId id="4952" r:id="rId11"/>
    <p:sldId id="4953" r:id="rId12"/>
    <p:sldId id="4861" r:id="rId13"/>
    <p:sldId id="4954" r:id="rId14"/>
    <p:sldId id="4956" r:id="rId15"/>
    <p:sldId id="4957" r:id="rId16"/>
    <p:sldId id="4922" r:id="rId17"/>
    <p:sldId id="4851" r:id="rId18"/>
    <p:sldId id="4852" r:id="rId19"/>
    <p:sldId id="4996" r:id="rId20"/>
    <p:sldId id="4942" r:id="rId21"/>
    <p:sldId id="4943" r:id="rId22"/>
    <p:sldId id="4944" r:id="rId23"/>
    <p:sldId id="4958" r:id="rId24"/>
    <p:sldId id="4959" r:id="rId25"/>
    <p:sldId id="4853" r:id="rId26"/>
    <p:sldId id="4951" r:id="rId27"/>
    <p:sldId id="4960" r:id="rId28"/>
    <p:sldId id="4941" r:id="rId29"/>
    <p:sldId id="4985" r:id="rId30"/>
    <p:sldId id="4987" r:id="rId31"/>
    <p:sldId id="4986" r:id="rId32"/>
    <p:sldId id="4988" r:id="rId33"/>
    <p:sldId id="4989" r:id="rId34"/>
    <p:sldId id="4856" r:id="rId35"/>
    <p:sldId id="4858" r:id="rId36"/>
    <p:sldId id="4939" r:id="rId37"/>
    <p:sldId id="4991" r:id="rId38"/>
    <p:sldId id="4669" r:id="rId39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66CA3"/>
    <a:srgbClr val="10517A"/>
    <a:srgbClr val="19B7F4"/>
    <a:srgbClr val="4BC1DD"/>
    <a:srgbClr val="EE9167"/>
    <a:srgbClr val="C00000"/>
    <a:srgbClr val="D14E5B"/>
    <a:srgbClr val="CA8F45"/>
    <a:srgbClr val="58A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9516" autoAdjust="0"/>
  </p:normalViewPr>
  <p:slideViewPr>
    <p:cSldViewPr>
      <p:cViewPr varScale="1">
        <p:scale>
          <a:sx n="104" d="100"/>
          <a:sy n="104" d="100"/>
        </p:scale>
        <p:origin x="-552" y="-96"/>
      </p:cViewPr>
      <p:guideLst>
        <p:guide orient="horz" pos="302"/>
        <p:guide orient="horz" pos="4127"/>
        <p:guide pos="4240"/>
        <p:guide pos="540"/>
        <p:guide pos="7489"/>
        <p:guide pos="6975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282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294378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248287"/>
            <a:ext cx="5231508" cy="101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学习汇报</a:t>
            </a:r>
            <a:endParaRPr lang="zh-CN" altLang="en-US" sz="6600" b="1" dirty="0" smtClean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4522596"/>
            <a:ext cx="4386038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 smtClean="0">
                <a:solidFill>
                  <a:schemeClr val="bg1"/>
                </a:solidFill>
                <a:cs typeface="Arial" panose="020B0604020202090204" pitchFamily="34" charset="0"/>
              </a:rPr>
              <a:t>武汉纺织大学数学与计算机学院    蔡升豪</a:t>
            </a:r>
            <a:endParaRPr lang="zh-CN" altLang="en-US" sz="1800" dirty="0" smtClean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5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5" grpId="0" bldLvl="0" animBg="1"/>
      <p:bldP spid="13" grpId="0" bldLvl="0" animBg="1"/>
      <p:bldP spid="13" grpId="1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57120" y="149350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生成对抗网络的目标函数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11325" y="1490345"/>
            <a:ext cx="3575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构建目标函数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V(D,G)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 descr="/Users/authorcai/Desktop/1.jpg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13935" y="1168400"/>
            <a:ext cx="7164705" cy="9182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745" y="2274570"/>
            <a:ext cx="1213421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其中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表示真实图片，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z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表示输入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网络的噪声数据；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G(z)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表述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网生成的图像，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D(x)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表示网络判断真实图片为真的概率，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D(G(x))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表示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网络判断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生成的图片是否真实的概率；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可将目标函数分为两部分查看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800100" lvl="1" indent="-342900" algn="l" eaLnBrk="1" latinLnBrk="0" hangingPunct="1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max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部分：可理解为固定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（生成器），通过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网络尽可能区分真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和假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D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800100" lvl="1" indent="-342900" algn="l" eaLnBrk="1" latinLnBrk="0" hangingPunct="1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min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部分：可理解为固定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（判别器），通过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网络尽可能让真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和假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难以区分开  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即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的能力越强，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D(x)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会越大，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D(G(z))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会越小，导致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V(D,G)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随着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的增强而变大，故求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max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值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90" y="1440815"/>
            <a:ext cx="6099175" cy="46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215895" y="192403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生成对抗网络的生成器和判别器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0100" y="1920875"/>
            <a:ext cx="7129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构建生成器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：定义函数实现最大化判别真实数据概率功能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199385" y="4634217"/>
            <a:ext cx="419805" cy="315056"/>
            <a:chOff x="789999" y="2242985"/>
            <a:chExt cx="504229" cy="378415"/>
          </a:xfrm>
        </p:grpSpPr>
        <p:sp>
          <p:nvSpPr>
            <p:cNvPr id="3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070100" y="4634230"/>
            <a:ext cx="7590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构建判别器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：定义函数实现最小化判别真实数据概率功能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63700" y="6290945"/>
            <a:ext cx="840422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ctr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https://zhuanlan.zhihu.com/p/29837245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0" y="2832100"/>
            <a:ext cx="2550795" cy="6908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895" y="2959100"/>
            <a:ext cx="3561080" cy="4375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20" y="5344160"/>
            <a:ext cx="3201670" cy="477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57120" y="149350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生成对抗网络的训练过程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11325" y="1493520"/>
            <a:ext cx="3575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训练过程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1892300"/>
            <a:ext cx="9483090" cy="46570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3765" y="1892300"/>
            <a:ext cx="3883660" cy="2590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54735" y="2151380"/>
            <a:ext cx="2433320" cy="2590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46095" y="5365115"/>
            <a:ext cx="5693410" cy="6610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46095" y="3594100"/>
            <a:ext cx="5693410" cy="6610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970780" y="1837690"/>
            <a:ext cx="56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65220" y="2180590"/>
            <a:ext cx="56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14765" y="3886835"/>
            <a:ext cx="56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3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914765" y="5570220"/>
            <a:ext cx="56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4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65" y="2548890"/>
            <a:ext cx="7036435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5" grpId="0"/>
      <p:bldP spid="8" grpId="1" animBg="1"/>
      <p:bldP spid="9" grpId="1" animBg="1"/>
      <p:bldP spid="10" grpId="1" animBg="1"/>
      <p:bldP spid="11" grpId="1" animBg="1"/>
      <p:bldP spid="12" grpId="1"/>
      <p:bldP spid="13" grpId="1"/>
      <p:bldP spid="14" grpId="1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57120" y="149350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生成对抗网络的训练过程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11325" y="1493520"/>
            <a:ext cx="3575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训练过程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2348865"/>
            <a:ext cx="5821680" cy="3333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40" y="2579370"/>
            <a:ext cx="5428615" cy="2515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生成对抗网络的执行过程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2624325" y="1783798"/>
            <a:ext cx="419805" cy="31496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478530" y="178054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定义生成器：实现从噪声数据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-&gt;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2624325" y="3941528"/>
            <a:ext cx="419805" cy="31496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478530" y="2858770"/>
            <a:ext cx="759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定义判别器：实现从对输入的图片进行二分类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2624325" y="2862663"/>
            <a:ext cx="419805" cy="31496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478530" y="3937000"/>
            <a:ext cx="6390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定义函数实现：固定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，调整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；固定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，调整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2624325" y="5020393"/>
            <a:ext cx="419805" cy="31496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478530" y="5015230"/>
            <a:ext cx="6779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定义主函数实现：从输入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到输出的组合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Group 19"/>
          <p:cNvGrpSpPr/>
          <p:nvPr/>
        </p:nvGrpSpPr>
        <p:grpSpPr>
          <a:xfrm>
            <a:off x="2607815" y="5936698"/>
            <a:ext cx="419805" cy="314960"/>
            <a:chOff x="789999" y="2242985"/>
            <a:chExt cx="504229" cy="378415"/>
          </a:xfrm>
        </p:grpSpPr>
        <p:sp>
          <p:nvSpPr>
            <p:cNvPr id="19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462020" y="5931535"/>
            <a:ext cx="6779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确定输出值，并通过优化器（梯度下降等方法）进行训练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6656070" y="4331970"/>
            <a:ext cx="605155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CNN+GAN = DCGAN</a:t>
            </a:r>
            <a:endParaRPr lang="en-US" altLang="zh-CN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02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何为</a:t>
              </a: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DCGAN</a:t>
              </a:r>
              <a:endParaRPr lang="en-US" altLang="zh-CN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DCGAN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的改进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DCGAN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的模型结构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DCGAN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的训练细节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9608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深度卷积对抗神经网络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54070"/>
            <a:ext cx="135826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的改进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206946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的具体训练过程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206946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的模型结构组成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深度对抗神经网络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5" name="图片 14" descr="/Users/authorcai/Desktop/DCGAN.jpegDCGA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6360" y="2826385"/>
            <a:ext cx="5319395" cy="220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13" grpId="0"/>
      <p:bldP spid="17" grpId="0"/>
      <p:bldP spid="20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生成对抗网络的发展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220" y="6704965"/>
            <a:ext cx="349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的生成对抗模拟过程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490" y="958850"/>
            <a:ext cx="8312150" cy="5742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" y="-3175"/>
            <a:ext cx="12858115" cy="37776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16240" y="-3175"/>
            <a:ext cx="4843145" cy="3773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06535" y="326390"/>
            <a:ext cx="344614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网络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11490" y="819785"/>
            <a:ext cx="4747260" cy="2461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可视为是扩展到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CNN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将卷积神经网络和对抗神经网络结合起来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核心要素：提高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的稳定性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使用预训练处理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其他特点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......</a:t>
            </a:r>
            <a:endParaRPr lang="en-US" altLang="zh-CN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68275" y="4721225"/>
            <a:ext cx="12384405" cy="2215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源自于论文《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：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deep convelutional generative advertiadversarial networks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》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DCGAN的全称是Deep Convolution Generative Adversarial Networks(深度卷积生成对抗网络)顾名思义也就是在深度卷积的基础上加上了一个GAN,就构成了我们所说的DCGAN。</a:t>
            </a: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在进行对抗训练的时候：</a:t>
            </a:r>
            <a:endParaRPr 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通过反卷积重构技术重构原始图片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判断器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通过卷积技术识别图片特征并进行分类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969" y="4300864"/>
            <a:ext cx="266429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介绍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680"/>
            <a:ext cx="43834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深度对抗神经网络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851518" y="5429475"/>
            <a:ext cx="724534" cy="724534"/>
            <a:chOff x="875113" y="4924847"/>
            <a:chExt cx="687003" cy="687003"/>
          </a:xfrm>
        </p:grpSpPr>
        <p:sp>
          <p:nvSpPr>
            <p:cNvPr id="10" name="Rectangle 9"/>
            <p:cNvSpPr/>
            <p:nvPr/>
          </p:nvSpPr>
          <p:spPr>
            <a:xfrm>
              <a:off x="875113" y="4924847"/>
              <a:ext cx="687003" cy="6870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9196" y="5093738"/>
              <a:ext cx="389292" cy="349219"/>
            </a:xfrm>
            <a:custGeom>
              <a:avLst/>
              <a:gdLst>
                <a:gd name="T0" fmla="*/ 10 w 95"/>
                <a:gd name="T1" fmla="*/ 0 h 85"/>
                <a:gd name="T2" fmla="*/ 85 w 95"/>
                <a:gd name="T3" fmla="*/ 0 h 85"/>
                <a:gd name="T4" fmla="*/ 95 w 95"/>
                <a:gd name="T5" fmla="*/ 10 h 85"/>
                <a:gd name="T6" fmla="*/ 95 w 95"/>
                <a:gd name="T7" fmla="*/ 76 h 85"/>
                <a:gd name="T8" fmla="*/ 85 w 95"/>
                <a:gd name="T9" fmla="*/ 85 h 85"/>
                <a:gd name="T10" fmla="*/ 10 w 95"/>
                <a:gd name="T11" fmla="*/ 85 h 85"/>
                <a:gd name="T12" fmla="*/ 0 w 95"/>
                <a:gd name="T13" fmla="*/ 76 h 85"/>
                <a:gd name="T14" fmla="*/ 0 w 95"/>
                <a:gd name="T15" fmla="*/ 10 h 85"/>
                <a:gd name="T16" fmla="*/ 10 w 95"/>
                <a:gd name="T17" fmla="*/ 0 h 85"/>
                <a:gd name="T18" fmla="*/ 48 w 95"/>
                <a:gd name="T19" fmla="*/ 38 h 85"/>
                <a:gd name="T20" fmla="*/ 43 w 95"/>
                <a:gd name="T21" fmla="*/ 44 h 85"/>
                <a:gd name="T22" fmla="*/ 48 w 95"/>
                <a:gd name="T23" fmla="*/ 50 h 85"/>
                <a:gd name="T24" fmla="*/ 54 w 95"/>
                <a:gd name="T25" fmla="*/ 44 h 85"/>
                <a:gd name="T26" fmla="*/ 48 w 95"/>
                <a:gd name="T27" fmla="*/ 38 h 85"/>
                <a:gd name="T28" fmla="*/ 42 w 95"/>
                <a:gd name="T29" fmla="*/ 36 h 85"/>
                <a:gd name="T30" fmla="*/ 48 w 95"/>
                <a:gd name="T31" fmla="*/ 34 h 85"/>
                <a:gd name="T32" fmla="*/ 54 w 95"/>
                <a:gd name="T33" fmla="*/ 36 h 85"/>
                <a:gd name="T34" fmla="*/ 57 w 95"/>
                <a:gd name="T35" fmla="*/ 30 h 85"/>
                <a:gd name="T36" fmla="*/ 64 w 95"/>
                <a:gd name="T37" fmla="*/ 19 h 85"/>
                <a:gd name="T38" fmla="*/ 48 w 95"/>
                <a:gd name="T39" fmla="*/ 14 h 85"/>
                <a:gd name="T40" fmla="*/ 33 w 95"/>
                <a:gd name="T41" fmla="*/ 19 h 85"/>
                <a:gd name="T42" fmla="*/ 39 w 95"/>
                <a:gd name="T43" fmla="*/ 30 h 85"/>
                <a:gd name="T44" fmla="*/ 42 w 95"/>
                <a:gd name="T45" fmla="*/ 36 h 85"/>
                <a:gd name="T46" fmla="*/ 58 w 95"/>
                <a:gd name="T47" fmla="*/ 43 h 85"/>
                <a:gd name="T48" fmla="*/ 57 w 95"/>
                <a:gd name="T49" fmla="*/ 49 h 85"/>
                <a:gd name="T50" fmla="*/ 53 w 95"/>
                <a:gd name="T51" fmla="*/ 53 h 85"/>
                <a:gd name="T52" fmla="*/ 56 w 95"/>
                <a:gd name="T53" fmla="*/ 59 h 85"/>
                <a:gd name="T54" fmla="*/ 62 w 95"/>
                <a:gd name="T55" fmla="*/ 70 h 85"/>
                <a:gd name="T56" fmla="*/ 74 w 95"/>
                <a:gd name="T57" fmla="*/ 59 h 85"/>
                <a:gd name="T58" fmla="*/ 78 w 95"/>
                <a:gd name="T59" fmla="*/ 43 h 85"/>
                <a:gd name="T60" fmla="*/ 65 w 95"/>
                <a:gd name="T61" fmla="*/ 43 h 85"/>
                <a:gd name="T62" fmla="*/ 58 w 95"/>
                <a:gd name="T63" fmla="*/ 43 h 85"/>
                <a:gd name="T64" fmla="*/ 44 w 95"/>
                <a:gd name="T65" fmla="*/ 53 h 85"/>
                <a:gd name="T66" fmla="*/ 40 w 95"/>
                <a:gd name="T67" fmla="*/ 49 h 85"/>
                <a:gd name="T68" fmla="*/ 38 w 95"/>
                <a:gd name="T69" fmla="*/ 43 h 85"/>
                <a:gd name="T70" fmla="*/ 31 w 95"/>
                <a:gd name="T71" fmla="*/ 43 h 85"/>
                <a:gd name="T72" fmla="*/ 19 w 95"/>
                <a:gd name="T73" fmla="*/ 43 h 85"/>
                <a:gd name="T74" fmla="*/ 23 w 95"/>
                <a:gd name="T75" fmla="*/ 59 h 85"/>
                <a:gd name="T76" fmla="*/ 34 w 95"/>
                <a:gd name="T77" fmla="*/ 70 h 85"/>
                <a:gd name="T78" fmla="*/ 41 w 95"/>
                <a:gd name="T79" fmla="*/ 59 h 85"/>
                <a:gd name="T80" fmla="*/ 44 w 95"/>
                <a:gd name="T81" fmla="*/ 5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85">
                  <a:moveTo>
                    <a:pt x="10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90" y="0"/>
                    <a:pt x="95" y="4"/>
                    <a:pt x="95" y="10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5" y="81"/>
                    <a:pt x="90" y="85"/>
                    <a:pt x="85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5" y="85"/>
                    <a:pt x="0" y="81"/>
                    <a:pt x="0" y="7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lose/>
                  <a:moveTo>
                    <a:pt x="48" y="38"/>
                  </a:moveTo>
                  <a:cubicBezTo>
                    <a:pt x="45" y="38"/>
                    <a:pt x="43" y="41"/>
                    <a:pt x="43" y="44"/>
                  </a:cubicBezTo>
                  <a:cubicBezTo>
                    <a:pt x="43" y="47"/>
                    <a:pt x="45" y="50"/>
                    <a:pt x="48" y="50"/>
                  </a:cubicBezTo>
                  <a:cubicBezTo>
                    <a:pt x="51" y="50"/>
                    <a:pt x="54" y="47"/>
                    <a:pt x="54" y="44"/>
                  </a:cubicBezTo>
                  <a:cubicBezTo>
                    <a:pt x="54" y="41"/>
                    <a:pt x="51" y="38"/>
                    <a:pt x="48" y="38"/>
                  </a:cubicBezTo>
                  <a:close/>
                  <a:moveTo>
                    <a:pt x="42" y="36"/>
                  </a:moveTo>
                  <a:cubicBezTo>
                    <a:pt x="44" y="35"/>
                    <a:pt x="46" y="34"/>
                    <a:pt x="48" y="34"/>
                  </a:cubicBezTo>
                  <a:cubicBezTo>
                    <a:pt x="50" y="34"/>
                    <a:pt x="52" y="35"/>
                    <a:pt x="54" y="3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16"/>
                    <a:pt x="54" y="14"/>
                    <a:pt x="48" y="14"/>
                  </a:cubicBezTo>
                  <a:cubicBezTo>
                    <a:pt x="43" y="14"/>
                    <a:pt x="37" y="16"/>
                    <a:pt x="33" y="1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2" y="36"/>
                    <a:pt x="42" y="36"/>
                    <a:pt x="42" y="36"/>
                  </a:cubicBezTo>
                  <a:close/>
                  <a:moveTo>
                    <a:pt x="58" y="43"/>
                  </a:moveTo>
                  <a:cubicBezTo>
                    <a:pt x="58" y="45"/>
                    <a:pt x="58" y="47"/>
                    <a:pt x="57" y="49"/>
                  </a:cubicBezTo>
                  <a:cubicBezTo>
                    <a:pt x="56" y="51"/>
                    <a:pt x="54" y="52"/>
                    <a:pt x="53" y="53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7" y="67"/>
                    <a:pt x="71" y="64"/>
                    <a:pt x="74" y="59"/>
                  </a:cubicBezTo>
                  <a:cubicBezTo>
                    <a:pt x="77" y="54"/>
                    <a:pt x="78" y="48"/>
                    <a:pt x="7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58" y="43"/>
                    <a:pt x="58" y="43"/>
                    <a:pt x="58" y="43"/>
                  </a:cubicBezTo>
                  <a:close/>
                  <a:moveTo>
                    <a:pt x="44" y="53"/>
                  </a:moveTo>
                  <a:cubicBezTo>
                    <a:pt x="42" y="52"/>
                    <a:pt x="41" y="51"/>
                    <a:pt x="40" y="49"/>
                  </a:cubicBezTo>
                  <a:cubicBezTo>
                    <a:pt x="39" y="47"/>
                    <a:pt x="38" y="45"/>
                    <a:pt x="38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9"/>
                    <a:pt x="20" y="54"/>
                    <a:pt x="23" y="59"/>
                  </a:cubicBezTo>
                  <a:cubicBezTo>
                    <a:pt x="26" y="64"/>
                    <a:pt x="30" y="68"/>
                    <a:pt x="34" y="70"/>
                  </a:cubicBezTo>
                  <a:cubicBezTo>
                    <a:pt x="41" y="59"/>
                    <a:pt x="41" y="59"/>
                    <a:pt x="41" y="59"/>
                  </a:cubicBezTo>
                  <a:lnTo>
                    <a:pt x="4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1518" y="1756451"/>
            <a:ext cx="724534" cy="724534"/>
            <a:chOff x="875113" y="2012837"/>
            <a:chExt cx="687003" cy="687003"/>
          </a:xfrm>
        </p:grpSpPr>
        <p:sp>
          <p:nvSpPr>
            <p:cNvPr id="7" name="Rectangle 6"/>
            <p:cNvSpPr/>
            <p:nvPr/>
          </p:nvSpPr>
          <p:spPr>
            <a:xfrm>
              <a:off x="875113" y="2012837"/>
              <a:ext cx="687003" cy="687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45913" y="2205582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1518" y="3076466"/>
            <a:ext cx="724534" cy="724534"/>
            <a:chOff x="875113" y="2983507"/>
            <a:chExt cx="687003" cy="687003"/>
          </a:xfrm>
        </p:grpSpPr>
        <p:sp>
          <p:nvSpPr>
            <p:cNvPr id="8" name="Rectangle 7"/>
            <p:cNvSpPr/>
            <p:nvPr/>
          </p:nvSpPr>
          <p:spPr>
            <a:xfrm>
              <a:off x="875113" y="2983507"/>
              <a:ext cx="687003" cy="6870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045913" y="3129499"/>
              <a:ext cx="337768" cy="395018"/>
            </a:xfrm>
            <a:custGeom>
              <a:avLst/>
              <a:gdLst>
                <a:gd name="T0" fmla="*/ 42 w 82"/>
                <a:gd name="T1" fmla="*/ 0 h 96"/>
                <a:gd name="T2" fmla="*/ 62 w 82"/>
                <a:gd name="T3" fmla="*/ 20 h 96"/>
                <a:gd name="T4" fmla="*/ 67 w 82"/>
                <a:gd name="T5" fmla="*/ 28 h 96"/>
                <a:gd name="T6" fmla="*/ 77 w 82"/>
                <a:gd name="T7" fmla="*/ 20 h 96"/>
                <a:gd name="T8" fmla="*/ 82 w 82"/>
                <a:gd name="T9" fmla="*/ 28 h 96"/>
                <a:gd name="T10" fmla="*/ 77 w 82"/>
                <a:gd name="T11" fmla="*/ 35 h 96"/>
                <a:gd name="T12" fmla="*/ 67 w 82"/>
                <a:gd name="T13" fmla="*/ 67 h 96"/>
                <a:gd name="T14" fmla="*/ 47 w 82"/>
                <a:gd name="T15" fmla="*/ 85 h 96"/>
                <a:gd name="T16" fmla="*/ 67 w 82"/>
                <a:gd name="T17" fmla="*/ 96 h 96"/>
                <a:gd name="T18" fmla="*/ 17 w 82"/>
                <a:gd name="T19" fmla="*/ 85 h 96"/>
                <a:gd name="T20" fmla="*/ 35 w 82"/>
                <a:gd name="T21" fmla="*/ 77 h 96"/>
                <a:gd name="T22" fmla="*/ 6 w 82"/>
                <a:gd name="T23" fmla="*/ 42 h 96"/>
                <a:gd name="T24" fmla="*/ 0 w 82"/>
                <a:gd name="T25" fmla="*/ 35 h 96"/>
                <a:gd name="T26" fmla="*/ 6 w 82"/>
                <a:gd name="T27" fmla="*/ 28 h 96"/>
                <a:gd name="T28" fmla="*/ 16 w 82"/>
                <a:gd name="T29" fmla="*/ 20 h 96"/>
                <a:gd name="T30" fmla="*/ 21 w 82"/>
                <a:gd name="T31" fmla="*/ 28 h 96"/>
                <a:gd name="T32" fmla="*/ 27 w 82"/>
                <a:gd name="T33" fmla="*/ 6 h 96"/>
                <a:gd name="T34" fmla="*/ 50 w 82"/>
                <a:gd name="T35" fmla="*/ 12 h 96"/>
                <a:gd name="T36" fmla="*/ 45 w 82"/>
                <a:gd name="T37" fmla="*/ 12 h 96"/>
                <a:gd name="T38" fmla="*/ 42 w 82"/>
                <a:gd name="T39" fmla="*/ 9 h 96"/>
                <a:gd name="T40" fmla="*/ 36 w 82"/>
                <a:gd name="T41" fmla="*/ 10 h 96"/>
                <a:gd name="T42" fmla="*/ 34 w 82"/>
                <a:gd name="T43" fmla="*/ 15 h 96"/>
                <a:gd name="T44" fmla="*/ 31 w 82"/>
                <a:gd name="T45" fmla="*/ 16 h 96"/>
                <a:gd name="T46" fmla="*/ 34 w 82"/>
                <a:gd name="T47" fmla="*/ 18 h 96"/>
                <a:gd name="T48" fmla="*/ 30 w 82"/>
                <a:gd name="T49" fmla="*/ 21 h 96"/>
                <a:gd name="T50" fmla="*/ 53 w 82"/>
                <a:gd name="T51" fmla="*/ 28 h 96"/>
                <a:gd name="T52" fmla="*/ 51 w 82"/>
                <a:gd name="T53" fmla="*/ 21 h 96"/>
                <a:gd name="T54" fmla="*/ 51 w 82"/>
                <a:gd name="T55" fmla="*/ 16 h 96"/>
                <a:gd name="T56" fmla="*/ 50 w 82"/>
                <a:gd name="T57" fmla="*/ 12 h 96"/>
                <a:gd name="T58" fmla="*/ 38 w 82"/>
                <a:gd name="T59" fmla="*/ 12 h 96"/>
                <a:gd name="T60" fmla="*/ 43 w 82"/>
                <a:gd name="T61" fmla="*/ 12 h 96"/>
                <a:gd name="T62" fmla="*/ 44 w 82"/>
                <a:gd name="T63" fmla="*/ 16 h 96"/>
                <a:gd name="T64" fmla="*/ 44 w 82"/>
                <a:gd name="T65" fmla="*/ 21 h 96"/>
                <a:gd name="T66" fmla="*/ 44 w 82"/>
                <a:gd name="T67" fmla="*/ 16 h 96"/>
                <a:gd name="T68" fmla="*/ 35 w 82"/>
                <a:gd name="T69" fmla="*/ 18 h 96"/>
                <a:gd name="T70" fmla="*/ 40 w 82"/>
                <a:gd name="T71" fmla="*/ 18 h 96"/>
                <a:gd name="T72" fmla="*/ 48 w 82"/>
                <a:gd name="T73" fmla="*/ 22 h 96"/>
                <a:gd name="T74" fmla="*/ 48 w 82"/>
                <a:gd name="T75" fmla="*/ 27 h 96"/>
                <a:gd name="T76" fmla="*/ 48 w 82"/>
                <a:gd name="T77" fmla="*/ 22 h 96"/>
                <a:gd name="T78" fmla="*/ 39 w 82"/>
                <a:gd name="T79" fmla="*/ 24 h 96"/>
                <a:gd name="T80" fmla="*/ 44 w 82"/>
                <a:gd name="T81" fmla="*/ 24 h 96"/>
                <a:gd name="T82" fmla="*/ 34 w 82"/>
                <a:gd name="T83" fmla="*/ 22 h 96"/>
                <a:gd name="T84" fmla="*/ 34 w 82"/>
                <a:gd name="T85" fmla="*/ 27 h 96"/>
                <a:gd name="T86" fmla="*/ 34 w 82"/>
                <a:gd name="T87" fmla="*/ 22 h 96"/>
                <a:gd name="T88" fmla="*/ 62 w 82"/>
                <a:gd name="T89" fmla="*/ 40 h 96"/>
                <a:gd name="T90" fmla="*/ 42 w 82"/>
                <a:gd name="T91" fmla="*/ 61 h 96"/>
                <a:gd name="T92" fmla="*/ 27 w 82"/>
                <a:gd name="T93" fmla="*/ 55 h 96"/>
                <a:gd name="T94" fmla="*/ 21 w 82"/>
                <a:gd name="T95" fmla="*/ 35 h 96"/>
                <a:gd name="T96" fmla="*/ 16 w 82"/>
                <a:gd name="T97" fmla="*/ 42 h 96"/>
                <a:gd name="T98" fmla="*/ 42 w 82"/>
                <a:gd name="T99" fmla="*/ 68 h 96"/>
                <a:gd name="T100" fmla="*/ 60 w 82"/>
                <a:gd name="T101" fmla="*/ 60 h 96"/>
                <a:gd name="T102" fmla="*/ 67 w 82"/>
                <a:gd name="T103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" h="96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7" y="0"/>
                    <a:pt x="52" y="2"/>
                    <a:pt x="56" y="6"/>
                  </a:cubicBezTo>
                  <a:cubicBezTo>
                    <a:pt x="59" y="9"/>
                    <a:pt x="62" y="14"/>
                    <a:pt x="62" y="2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52"/>
                    <a:pt x="73" y="61"/>
                    <a:pt x="67" y="67"/>
                  </a:cubicBezTo>
                  <a:cubicBezTo>
                    <a:pt x="61" y="72"/>
                    <a:pt x="54" y="76"/>
                    <a:pt x="47" y="77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28" y="76"/>
                    <a:pt x="21" y="72"/>
                    <a:pt x="16" y="67"/>
                  </a:cubicBezTo>
                  <a:cubicBezTo>
                    <a:pt x="10" y="61"/>
                    <a:pt x="6" y="52"/>
                    <a:pt x="6" y="4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4" y="9"/>
                    <a:pt x="27" y="6"/>
                  </a:cubicBezTo>
                  <a:cubicBezTo>
                    <a:pt x="31" y="2"/>
                    <a:pt x="36" y="0"/>
                    <a:pt x="42" y="0"/>
                  </a:cubicBezTo>
                  <a:close/>
                  <a:moveTo>
                    <a:pt x="50" y="12"/>
                  </a:moveTo>
                  <a:cubicBezTo>
                    <a:pt x="50" y="14"/>
                    <a:pt x="49" y="15"/>
                    <a:pt x="47" y="15"/>
                  </a:cubicBezTo>
                  <a:cubicBezTo>
                    <a:pt x="46" y="15"/>
                    <a:pt x="45" y="14"/>
                    <a:pt x="45" y="12"/>
                  </a:cubicBezTo>
                  <a:cubicBezTo>
                    <a:pt x="45" y="11"/>
                    <a:pt x="46" y="10"/>
                    <a:pt x="46" y="10"/>
                  </a:cubicBezTo>
                  <a:cubicBezTo>
                    <a:pt x="45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39" y="9"/>
                    <a:pt x="37" y="9"/>
                    <a:pt x="36" y="10"/>
                  </a:cubicBezTo>
                  <a:cubicBezTo>
                    <a:pt x="36" y="11"/>
                    <a:pt x="36" y="11"/>
                    <a:pt x="36" y="12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2" y="14"/>
                    <a:pt x="32" y="14"/>
                  </a:cubicBezTo>
                  <a:cubicBezTo>
                    <a:pt x="32" y="15"/>
                    <a:pt x="31" y="15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3" y="16"/>
                    <a:pt x="34" y="17"/>
                    <a:pt x="34" y="18"/>
                  </a:cubicBezTo>
                  <a:cubicBezTo>
                    <a:pt x="34" y="20"/>
                    <a:pt x="33" y="21"/>
                    <a:pt x="31" y="21"/>
                  </a:cubicBezTo>
                  <a:cubicBezTo>
                    <a:pt x="31" y="21"/>
                    <a:pt x="31" y="21"/>
                    <a:pt x="30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1"/>
                    <a:pt x="52" y="21"/>
                    <a:pt x="51" y="21"/>
                  </a:cubicBezTo>
                  <a:cubicBezTo>
                    <a:pt x="50" y="21"/>
                    <a:pt x="49" y="20"/>
                    <a:pt x="49" y="18"/>
                  </a:cubicBezTo>
                  <a:cubicBezTo>
                    <a:pt x="49" y="17"/>
                    <a:pt x="50" y="16"/>
                    <a:pt x="51" y="16"/>
                  </a:cubicBezTo>
                  <a:cubicBezTo>
                    <a:pt x="51" y="16"/>
                    <a:pt x="52" y="16"/>
                    <a:pt x="52" y="16"/>
                  </a:cubicBezTo>
                  <a:cubicBezTo>
                    <a:pt x="52" y="15"/>
                    <a:pt x="51" y="13"/>
                    <a:pt x="50" y="12"/>
                  </a:cubicBezTo>
                  <a:close/>
                  <a:moveTo>
                    <a:pt x="41" y="10"/>
                  </a:moveTo>
                  <a:cubicBezTo>
                    <a:pt x="39" y="10"/>
                    <a:pt x="38" y="11"/>
                    <a:pt x="38" y="12"/>
                  </a:cubicBezTo>
                  <a:cubicBezTo>
                    <a:pt x="38" y="14"/>
                    <a:pt x="39" y="15"/>
                    <a:pt x="41" y="15"/>
                  </a:cubicBezTo>
                  <a:cubicBezTo>
                    <a:pt x="42" y="15"/>
                    <a:pt x="43" y="14"/>
                    <a:pt x="43" y="12"/>
                  </a:cubicBezTo>
                  <a:cubicBezTo>
                    <a:pt x="43" y="11"/>
                    <a:pt x="42" y="10"/>
                    <a:pt x="41" y="10"/>
                  </a:cubicBezTo>
                  <a:close/>
                  <a:moveTo>
                    <a:pt x="44" y="16"/>
                  </a:moveTo>
                  <a:cubicBezTo>
                    <a:pt x="43" y="16"/>
                    <a:pt x="42" y="17"/>
                    <a:pt x="42" y="18"/>
                  </a:cubicBezTo>
                  <a:cubicBezTo>
                    <a:pt x="42" y="20"/>
                    <a:pt x="43" y="21"/>
                    <a:pt x="44" y="21"/>
                  </a:cubicBezTo>
                  <a:cubicBezTo>
                    <a:pt x="46" y="21"/>
                    <a:pt x="47" y="20"/>
                    <a:pt x="47" y="18"/>
                  </a:cubicBezTo>
                  <a:cubicBezTo>
                    <a:pt x="47" y="17"/>
                    <a:pt x="46" y="16"/>
                    <a:pt x="44" y="16"/>
                  </a:cubicBezTo>
                  <a:close/>
                  <a:moveTo>
                    <a:pt x="37" y="16"/>
                  </a:moveTo>
                  <a:cubicBezTo>
                    <a:pt x="36" y="16"/>
                    <a:pt x="35" y="17"/>
                    <a:pt x="35" y="18"/>
                  </a:cubicBezTo>
                  <a:cubicBezTo>
                    <a:pt x="35" y="20"/>
                    <a:pt x="36" y="21"/>
                    <a:pt x="37" y="21"/>
                  </a:cubicBezTo>
                  <a:cubicBezTo>
                    <a:pt x="39" y="21"/>
                    <a:pt x="40" y="20"/>
                    <a:pt x="40" y="18"/>
                  </a:cubicBezTo>
                  <a:cubicBezTo>
                    <a:pt x="40" y="17"/>
                    <a:pt x="39" y="16"/>
                    <a:pt x="37" y="16"/>
                  </a:cubicBezTo>
                  <a:close/>
                  <a:moveTo>
                    <a:pt x="48" y="22"/>
                  </a:moveTo>
                  <a:cubicBezTo>
                    <a:pt x="47" y="22"/>
                    <a:pt x="46" y="23"/>
                    <a:pt x="46" y="24"/>
                  </a:cubicBezTo>
                  <a:cubicBezTo>
                    <a:pt x="46" y="26"/>
                    <a:pt x="47" y="27"/>
                    <a:pt x="48" y="27"/>
                  </a:cubicBezTo>
                  <a:cubicBezTo>
                    <a:pt x="50" y="27"/>
                    <a:pt x="51" y="26"/>
                    <a:pt x="51" y="24"/>
                  </a:cubicBezTo>
                  <a:cubicBezTo>
                    <a:pt x="51" y="23"/>
                    <a:pt x="50" y="22"/>
                    <a:pt x="48" y="22"/>
                  </a:cubicBezTo>
                  <a:close/>
                  <a:moveTo>
                    <a:pt x="41" y="22"/>
                  </a:moveTo>
                  <a:cubicBezTo>
                    <a:pt x="40" y="22"/>
                    <a:pt x="39" y="23"/>
                    <a:pt x="39" y="24"/>
                  </a:cubicBezTo>
                  <a:cubicBezTo>
                    <a:pt x="39" y="26"/>
                    <a:pt x="40" y="27"/>
                    <a:pt x="41" y="27"/>
                  </a:cubicBezTo>
                  <a:cubicBezTo>
                    <a:pt x="43" y="27"/>
                    <a:pt x="44" y="26"/>
                    <a:pt x="44" y="24"/>
                  </a:cubicBezTo>
                  <a:cubicBezTo>
                    <a:pt x="44" y="23"/>
                    <a:pt x="43" y="22"/>
                    <a:pt x="41" y="22"/>
                  </a:cubicBezTo>
                  <a:close/>
                  <a:moveTo>
                    <a:pt x="34" y="22"/>
                  </a:moveTo>
                  <a:cubicBezTo>
                    <a:pt x="33" y="22"/>
                    <a:pt x="32" y="23"/>
                    <a:pt x="32" y="24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6" y="27"/>
                    <a:pt x="37" y="26"/>
                    <a:pt x="37" y="24"/>
                  </a:cubicBezTo>
                  <a:cubicBezTo>
                    <a:pt x="37" y="23"/>
                    <a:pt x="36" y="22"/>
                    <a:pt x="34" y="22"/>
                  </a:cubicBezTo>
                  <a:close/>
                  <a:moveTo>
                    <a:pt x="62" y="35"/>
                  </a:moveTo>
                  <a:cubicBezTo>
                    <a:pt x="62" y="40"/>
                    <a:pt x="62" y="40"/>
                    <a:pt x="62" y="40"/>
                  </a:cubicBezTo>
                  <a:cubicBezTo>
                    <a:pt x="62" y="46"/>
                    <a:pt x="59" y="51"/>
                    <a:pt x="56" y="55"/>
                  </a:cubicBezTo>
                  <a:cubicBezTo>
                    <a:pt x="52" y="58"/>
                    <a:pt x="47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36" y="61"/>
                    <a:pt x="31" y="58"/>
                    <a:pt x="27" y="55"/>
                  </a:cubicBezTo>
                  <a:cubicBezTo>
                    <a:pt x="24" y="51"/>
                    <a:pt x="21" y="46"/>
                    <a:pt x="21" y="40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9"/>
                    <a:pt x="18" y="56"/>
                    <a:pt x="23" y="60"/>
                  </a:cubicBezTo>
                  <a:cubicBezTo>
                    <a:pt x="28" y="65"/>
                    <a:pt x="34" y="68"/>
                    <a:pt x="42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9" y="68"/>
                    <a:pt x="55" y="65"/>
                    <a:pt x="60" y="60"/>
                  </a:cubicBezTo>
                  <a:cubicBezTo>
                    <a:pt x="65" y="56"/>
                    <a:pt x="67" y="49"/>
                    <a:pt x="67" y="42"/>
                  </a:cubicBezTo>
                  <a:cubicBezTo>
                    <a:pt x="67" y="35"/>
                    <a:pt x="67" y="35"/>
                    <a:pt x="67" y="35"/>
                  </a:cubicBezTo>
                  <a:lnTo>
                    <a:pt x="6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1518" y="4396481"/>
            <a:ext cx="724534" cy="724534"/>
            <a:chOff x="875113" y="3954177"/>
            <a:chExt cx="687003" cy="687003"/>
          </a:xfrm>
        </p:grpSpPr>
        <p:sp>
          <p:nvSpPr>
            <p:cNvPr id="9" name="Rectangle 8"/>
            <p:cNvSpPr/>
            <p:nvPr/>
          </p:nvSpPr>
          <p:spPr>
            <a:xfrm>
              <a:off x="875113" y="3954177"/>
              <a:ext cx="687003" cy="6870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021105" y="4104940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900">
                <a:solidFill>
                  <a:prstClr val="black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97355" y="1452245"/>
            <a:ext cx="516445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所有的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pooling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stride convolutions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代替：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pooling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的下采样是损失信息的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通过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strided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convertolutions可以让模型学习损失的信息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40865" y="3340100"/>
            <a:ext cx="453009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和判别器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都使用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（数计归一化）层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0865" y="4755515"/>
            <a:ext cx="411162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 eaLnBrk="1" latinLnBrk="0" hangingPunct="1">
              <a:lnSpc>
                <a:spcPct val="1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用全卷积层取代全连接层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40865" y="5446395"/>
            <a:ext cx="483552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的激活函数统一使用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Relu,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输出层使用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Tahh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判别器所有层的激活函数统一为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LeakyRelu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的改进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esktop/DCGAN.jpgDCGA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61200" y="2589213"/>
            <a:ext cx="5633720" cy="2054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1"/>
          <p:cNvSpPr/>
          <p:nvPr>
            <p:custDataLst>
              <p:tags r:id="rId1"/>
            </p:custDataLst>
          </p:nvPr>
        </p:nvSpPr>
        <p:spPr bwMode="auto">
          <a:xfrm>
            <a:off x="5351785" y="1816126"/>
            <a:ext cx="1529979" cy="783537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60784" y="1759202"/>
            <a:ext cx="899058" cy="897384"/>
            <a:chOff x="5478334" y="1759202"/>
            <a:chExt cx="899058" cy="897384"/>
          </a:xfrm>
        </p:grpSpPr>
        <p:sp>
          <p:nvSpPr>
            <p:cNvPr id="4" name="MH_Other_1"/>
            <p:cNvSpPr/>
            <p:nvPr>
              <p:custDataLst>
                <p:tags r:id="rId2"/>
              </p:custDataLst>
            </p:nvPr>
          </p:nvSpPr>
          <p:spPr bwMode="auto">
            <a:xfrm>
              <a:off x="5478334" y="1759202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5" name="MH_Other_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702680" y="1953412"/>
              <a:ext cx="450366" cy="508964"/>
            </a:xfrm>
            <a:custGeom>
              <a:avLst/>
              <a:gdLst>
                <a:gd name="T0" fmla="*/ 0 w 14953"/>
                <a:gd name="T1" fmla="*/ 0 h 16970"/>
                <a:gd name="T2" fmla="*/ 1361 w 14953"/>
                <a:gd name="T3" fmla="*/ 15274 h 16970"/>
                <a:gd name="T4" fmla="*/ 7472 w 14953"/>
                <a:gd name="T5" fmla="*/ 16970 h 16970"/>
                <a:gd name="T6" fmla="*/ 13590 w 14953"/>
                <a:gd name="T7" fmla="*/ 15274 h 16970"/>
                <a:gd name="T8" fmla="*/ 14953 w 14953"/>
                <a:gd name="T9" fmla="*/ 0 h 16970"/>
                <a:gd name="T10" fmla="*/ 0 w 14953"/>
                <a:gd name="T11" fmla="*/ 0 h 16970"/>
                <a:gd name="T12" fmla="*/ 12000 w 14953"/>
                <a:gd name="T13" fmla="*/ 4996 h 16970"/>
                <a:gd name="T14" fmla="*/ 11996 w 14953"/>
                <a:gd name="T15" fmla="*/ 4996 h 16970"/>
                <a:gd name="T16" fmla="*/ 4831 w 14953"/>
                <a:gd name="T17" fmla="*/ 4996 h 16970"/>
                <a:gd name="T18" fmla="*/ 5004 w 14953"/>
                <a:gd name="T19" fmla="*/ 6914 h 16970"/>
                <a:gd name="T20" fmla="*/ 11830 w 14953"/>
                <a:gd name="T21" fmla="*/ 6914 h 16970"/>
                <a:gd name="T22" fmla="*/ 11315 w 14953"/>
                <a:gd name="T23" fmla="*/ 12664 h 16970"/>
                <a:gd name="T24" fmla="*/ 7474 w 14953"/>
                <a:gd name="T25" fmla="*/ 13729 h 16970"/>
                <a:gd name="T26" fmla="*/ 3636 w 14953"/>
                <a:gd name="T27" fmla="*/ 12664 h 16970"/>
                <a:gd name="T28" fmla="*/ 3369 w 14953"/>
                <a:gd name="T29" fmla="*/ 9657 h 16970"/>
                <a:gd name="T30" fmla="*/ 5249 w 14953"/>
                <a:gd name="T31" fmla="*/ 9657 h 16970"/>
                <a:gd name="T32" fmla="*/ 5389 w 14953"/>
                <a:gd name="T33" fmla="*/ 11218 h 16970"/>
                <a:gd name="T34" fmla="*/ 7474 w 14953"/>
                <a:gd name="T35" fmla="*/ 11780 h 16970"/>
                <a:gd name="T36" fmla="*/ 9565 w 14953"/>
                <a:gd name="T37" fmla="*/ 11216 h 16970"/>
                <a:gd name="T38" fmla="*/ 9782 w 14953"/>
                <a:gd name="T39" fmla="*/ 8787 h 16970"/>
                <a:gd name="T40" fmla="*/ 3291 w 14953"/>
                <a:gd name="T41" fmla="*/ 8787 h 16970"/>
                <a:gd name="T42" fmla="*/ 2786 w 14953"/>
                <a:gd name="T43" fmla="*/ 3123 h 16970"/>
                <a:gd name="T44" fmla="*/ 12168 w 14953"/>
                <a:gd name="T45" fmla="*/ 3123 h 16970"/>
                <a:gd name="T46" fmla="*/ 12000 w 14953"/>
                <a:gd name="T47" fmla="*/ 4996 h 16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953" h="16970">
                  <a:moveTo>
                    <a:pt x="0" y="0"/>
                  </a:moveTo>
                  <a:lnTo>
                    <a:pt x="1361" y="15274"/>
                  </a:lnTo>
                  <a:lnTo>
                    <a:pt x="7472" y="16970"/>
                  </a:lnTo>
                  <a:lnTo>
                    <a:pt x="13590" y="15274"/>
                  </a:lnTo>
                  <a:lnTo>
                    <a:pt x="14953" y="0"/>
                  </a:lnTo>
                  <a:lnTo>
                    <a:pt x="0" y="0"/>
                  </a:lnTo>
                  <a:close/>
                  <a:moveTo>
                    <a:pt x="12000" y="4996"/>
                  </a:moveTo>
                  <a:lnTo>
                    <a:pt x="11996" y="4996"/>
                  </a:lnTo>
                  <a:lnTo>
                    <a:pt x="4831" y="4996"/>
                  </a:lnTo>
                  <a:lnTo>
                    <a:pt x="5004" y="6914"/>
                  </a:lnTo>
                  <a:lnTo>
                    <a:pt x="11830" y="6914"/>
                  </a:lnTo>
                  <a:lnTo>
                    <a:pt x="11315" y="12664"/>
                  </a:lnTo>
                  <a:lnTo>
                    <a:pt x="7474" y="13729"/>
                  </a:lnTo>
                  <a:lnTo>
                    <a:pt x="3636" y="12664"/>
                  </a:lnTo>
                  <a:lnTo>
                    <a:pt x="3369" y="9657"/>
                  </a:lnTo>
                  <a:lnTo>
                    <a:pt x="5249" y="9657"/>
                  </a:lnTo>
                  <a:lnTo>
                    <a:pt x="5389" y="11218"/>
                  </a:lnTo>
                  <a:lnTo>
                    <a:pt x="7474" y="11780"/>
                  </a:lnTo>
                  <a:lnTo>
                    <a:pt x="9565" y="11216"/>
                  </a:lnTo>
                  <a:lnTo>
                    <a:pt x="9782" y="8787"/>
                  </a:lnTo>
                  <a:lnTo>
                    <a:pt x="3291" y="8787"/>
                  </a:lnTo>
                  <a:lnTo>
                    <a:pt x="2786" y="3123"/>
                  </a:lnTo>
                  <a:lnTo>
                    <a:pt x="12168" y="3123"/>
                  </a:lnTo>
                  <a:lnTo>
                    <a:pt x="12000" y="49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963930">
                <a:defRPr/>
              </a:pPr>
              <a:endParaRPr lang="en-US" sz="2000" kern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" name="MH_Text_1"/>
          <p:cNvSpPr/>
          <p:nvPr>
            <p:custDataLst>
              <p:tags r:id="rId4"/>
            </p:custDataLst>
          </p:nvPr>
        </p:nvSpPr>
        <p:spPr>
          <a:xfrm>
            <a:off x="7216775" y="1854200"/>
            <a:ext cx="4347210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Generator adversarial networks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MH_SubTitle_2"/>
          <p:cNvSpPr/>
          <p:nvPr>
            <p:custDataLst>
              <p:tags r:id="rId5"/>
            </p:custDataLst>
          </p:nvPr>
        </p:nvSpPr>
        <p:spPr bwMode="auto">
          <a:xfrm>
            <a:off x="5351785" y="2854145"/>
            <a:ext cx="1529979" cy="783537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MH_Text_2"/>
          <p:cNvSpPr/>
          <p:nvPr>
            <p:custDataLst>
              <p:tags r:id="rId6"/>
            </p:custDataLst>
          </p:nvPr>
        </p:nvSpPr>
        <p:spPr>
          <a:xfrm>
            <a:off x="7216775" y="5074920"/>
            <a:ext cx="478345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生成对抗网络与服装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 algn="l"/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Generator adversarial networks with Cloth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MH_SubTitle_3"/>
          <p:cNvSpPr/>
          <p:nvPr>
            <p:custDataLst>
              <p:tags r:id="rId7"/>
            </p:custDataLst>
          </p:nvPr>
        </p:nvSpPr>
        <p:spPr bwMode="auto">
          <a:xfrm>
            <a:off x="5351785" y="3897185"/>
            <a:ext cx="1529979" cy="785212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MH_Text_3"/>
          <p:cNvSpPr/>
          <p:nvPr>
            <p:custDataLst>
              <p:tags r:id="rId8"/>
            </p:custDataLst>
          </p:nvPr>
        </p:nvSpPr>
        <p:spPr>
          <a:xfrm>
            <a:off x="7216775" y="2892425"/>
            <a:ext cx="4081780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CNN+GAN = DCGAN 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MH_SubTitle_4"/>
          <p:cNvSpPr/>
          <p:nvPr>
            <p:custDataLst>
              <p:tags r:id="rId9"/>
            </p:custDataLst>
          </p:nvPr>
        </p:nvSpPr>
        <p:spPr bwMode="auto">
          <a:xfrm>
            <a:off x="5351785" y="4940229"/>
            <a:ext cx="1529979" cy="78521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MH_Text_4"/>
          <p:cNvSpPr/>
          <p:nvPr>
            <p:custDataLst>
              <p:tags r:id="rId10"/>
            </p:custDataLst>
          </p:nvPr>
        </p:nvSpPr>
        <p:spPr>
          <a:xfrm>
            <a:off x="7216775" y="3935095"/>
            <a:ext cx="545274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生成对抗网络实例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 algn="l"/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INSTANCE OF Generator adversarial networks  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0784" y="4883305"/>
            <a:ext cx="899058" cy="899058"/>
            <a:chOff x="5478334" y="4883305"/>
            <a:chExt cx="899058" cy="899058"/>
          </a:xfrm>
        </p:grpSpPr>
        <p:sp>
          <p:nvSpPr>
            <p:cNvPr id="18" name="MH_Other_5"/>
            <p:cNvSpPr/>
            <p:nvPr>
              <p:custDataLst>
                <p:tags r:id="rId11"/>
              </p:custDataLst>
            </p:nvPr>
          </p:nvSpPr>
          <p:spPr bwMode="auto">
            <a:xfrm>
              <a:off x="5478334" y="4883305"/>
              <a:ext cx="899058" cy="89905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4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solidFill>
                  <a:schemeClr val="accent4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15376" name="MH_Other_6"/>
            <p:cNvSpPr/>
            <p:nvPr>
              <p:custDataLst>
                <p:tags r:id="rId12"/>
              </p:custDataLst>
            </p:nvPr>
          </p:nvSpPr>
          <p:spPr bwMode="auto">
            <a:xfrm>
              <a:off x="5639897" y="5050728"/>
              <a:ext cx="575933" cy="564213"/>
            </a:xfrm>
            <a:custGeom>
              <a:avLst/>
              <a:gdLst>
                <a:gd name="T0" fmla="*/ 2147483646 w 99"/>
                <a:gd name="T1" fmla="*/ 2147483646 h 97"/>
                <a:gd name="T2" fmla="*/ 2147483646 w 99"/>
                <a:gd name="T3" fmla="*/ 2147483646 h 97"/>
                <a:gd name="T4" fmla="*/ 2147483646 w 99"/>
                <a:gd name="T5" fmla="*/ 2147483646 h 97"/>
                <a:gd name="T6" fmla="*/ 2147483646 w 99"/>
                <a:gd name="T7" fmla="*/ 2147483646 h 97"/>
                <a:gd name="T8" fmla="*/ 2147483646 w 99"/>
                <a:gd name="T9" fmla="*/ 2147483646 h 97"/>
                <a:gd name="T10" fmla="*/ 2147483646 w 99"/>
                <a:gd name="T11" fmla="*/ 2147483646 h 97"/>
                <a:gd name="T12" fmla="*/ 2147483646 w 99"/>
                <a:gd name="T13" fmla="*/ 2147483646 h 97"/>
                <a:gd name="T14" fmla="*/ 2147483646 w 99"/>
                <a:gd name="T15" fmla="*/ 2147483646 h 97"/>
                <a:gd name="T16" fmla="*/ 2147483646 w 99"/>
                <a:gd name="T17" fmla="*/ 2147483646 h 97"/>
                <a:gd name="T18" fmla="*/ 2147483646 w 99"/>
                <a:gd name="T19" fmla="*/ 2147483646 h 97"/>
                <a:gd name="T20" fmla="*/ 2147483646 w 99"/>
                <a:gd name="T21" fmla="*/ 2147483646 h 97"/>
                <a:gd name="T22" fmla="*/ 2147483646 w 99"/>
                <a:gd name="T23" fmla="*/ 2147483646 h 97"/>
                <a:gd name="T24" fmla="*/ 2147483646 w 99"/>
                <a:gd name="T25" fmla="*/ 2147483646 h 97"/>
                <a:gd name="T26" fmla="*/ 2147483646 w 99"/>
                <a:gd name="T27" fmla="*/ 2147483646 h 97"/>
                <a:gd name="T28" fmla="*/ 2147483646 w 99"/>
                <a:gd name="T29" fmla="*/ 2147483646 h 97"/>
                <a:gd name="T30" fmla="*/ 0 w 99"/>
                <a:gd name="T31" fmla="*/ 2147483646 h 97"/>
                <a:gd name="T32" fmla="*/ 2147483646 w 99"/>
                <a:gd name="T33" fmla="*/ 2147483646 h 97"/>
                <a:gd name="T34" fmla="*/ 2147483646 w 99"/>
                <a:gd name="T35" fmla="*/ 2147483646 h 97"/>
                <a:gd name="T36" fmla="*/ 2147483646 w 99"/>
                <a:gd name="T37" fmla="*/ 0 h 97"/>
                <a:gd name="T38" fmla="*/ 2147483646 w 99"/>
                <a:gd name="T39" fmla="*/ 2147483646 h 97"/>
                <a:gd name="T40" fmla="*/ 2147483646 w 99"/>
                <a:gd name="T41" fmla="*/ 2147483646 h 97"/>
                <a:gd name="T42" fmla="*/ 2147483646 w 99"/>
                <a:gd name="T43" fmla="*/ 2147483646 h 97"/>
                <a:gd name="T44" fmla="*/ 2147483646 w 99"/>
                <a:gd name="T45" fmla="*/ 2147483646 h 97"/>
                <a:gd name="T46" fmla="*/ 2147483646 w 99"/>
                <a:gd name="T47" fmla="*/ 2147483646 h 97"/>
                <a:gd name="T48" fmla="*/ 2147483646 w 99"/>
                <a:gd name="T49" fmla="*/ 2147483646 h 97"/>
                <a:gd name="T50" fmla="*/ 2147483646 w 99"/>
                <a:gd name="T51" fmla="*/ 2147483646 h 97"/>
                <a:gd name="T52" fmla="*/ 2147483646 w 99"/>
                <a:gd name="T53" fmla="*/ 2147483646 h 97"/>
                <a:gd name="T54" fmla="*/ 2147483646 w 99"/>
                <a:gd name="T55" fmla="*/ 2147483646 h 97"/>
                <a:gd name="T56" fmla="*/ 2147483646 w 99"/>
                <a:gd name="T57" fmla="*/ 2147483646 h 97"/>
                <a:gd name="T58" fmla="*/ 2147483646 w 99"/>
                <a:gd name="T59" fmla="*/ 2147483646 h 97"/>
                <a:gd name="T60" fmla="*/ 2147483646 w 99"/>
                <a:gd name="T61" fmla="*/ 2147483646 h 97"/>
                <a:gd name="T62" fmla="*/ 2147483646 w 99"/>
                <a:gd name="T63" fmla="*/ 2147483646 h 97"/>
                <a:gd name="T64" fmla="*/ 2147483646 w 99"/>
                <a:gd name="T65" fmla="*/ 2147483646 h 97"/>
                <a:gd name="T66" fmla="*/ 2147483646 w 99"/>
                <a:gd name="T67" fmla="*/ 2147483646 h 97"/>
                <a:gd name="T68" fmla="*/ 2147483646 w 99"/>
                <a:gd name="T69" fmla="*/ 2147483646 h 97"/>
                <a:gd name="T70" fmla="*/ 2147483646 w 99"/>
                <a:gd name="T71" fmla="*/ 2147483646 h 97"/>
                <a:gd name="T72" fmla="*/ 2147483646 w 99"/>
                <a:gd name="T73" fmla="*/ 2147483646 h 97"/>
                <a:gd name="T74" fmla="*/ 2147483646 w 99"/>
                <a:gd name="T75" fmla="*/ 2147483646 h 97"/>
                <a:gd name="T76" fmla="*/ 2147483646 w 99"/>
                <a:gd name="T77" fmla="*/ 2147483646 h 9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97">
                  <a:moveTo>
                    <a:pt x="31" y="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2"/>
                    <a:pt x="50" y="23"/>
                  </a:cubicBezTo>
                  <a:cubicBezTo>
                    <a:pt x="50" y="28"/>
                    <a:pt x="48" y="33"/>
                    <a:pt x="44" y="3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27"/>
                    <a:pt x="36" y="23"/>
                    <a:pt x="34" y="20"/>
                  </a:cubicBezTo>
                  <a:cubicBezTo>
                    <a:pt x="31" y="17"/>
                    <a:pt x="27" y="16"/>
                    <a:pt x="24" y="1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1" y="6"/>
                    <a:pt x="25" y="3"/>
                    <a:pt x="31" y="1"/>
                  </a:cubicBezTo>
                  <a:close/>
                  <a:moveTo>
                    <a:pt x="23" y="21"/>
                  </a:moveTo>
                  <a:cubicBezTo>
                    <a:pt x="21" y="23"/>
                    <a:pt x="21" y="27"/>
                    <a:pt x="24" y="30"/>
                  </a:cubicBezTo>
                  <a:cubicBezTo>
                    <a:pt x="27" y="32"/>
                    <a:pt x="31" y="33"/>
                    <a:pt x="33" y="31"/>
                  </a:cubicBezTo>
                  <a:cubicBezTo>
                    <a:pt x="35" y="29"/>
                    <a:pt x="34" y="25"/>
                    <a:pt x="32" y="22"/>
                  </a:cubicBezTo>
                  <a:cubicBezTo>
                    <a:pt x="29" y="19"/>
                    <a:pt x="25" y="18"/>
                    <a:pt x="23" y="21"/>
                  </a:cubicBezTo>
                  <a:close/>
                  <a:moveTo>
                    <a:pt x="2" y="35"/>
                  </a:moveTo>
                  <a:cubicBezTo>
                    <a:pt x="1" y="36"/>
                    <a:pt x="1" y="38"/>
                    <a:pt x="0" y="4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0" y="97"/>
                    <a:pt x="99" y="72"/>
                    <a:pt x="89" y="4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0"/>
                    <a:pt x="37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1"/>
                    <a:pt x="54" y="22"/>
                    <a:pt x="54" y="24"/>
                  </a:cubicBezTo>
                  <a:cubicBezTo>
                    <a:pt x="54" y="31"/>
                    <a:pt x="50" y="38"/>
                    <a:pt x="44" y="44"/>
                  </a:cubicBezTo>
                  <a:cubicBezTo>
                    <a:pt x="39" y="49"/>
                    <a:pt x="32" y="52"/>
                    <a:pt x="25" y="53"/>
                  </a:cubicBezTo>
                  <a:cubicBezTo>
                    <a:pt x="24" y="53"/>
                    <a:pt x="22" y="53"/>
                    <a:pt x="21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" y="35"/>
                    <a:pt x="2" y="35"/>
                    <a:pt x="2" y="35"/>
                  </a:cubicBezTo>
                  <a:close/>
                  <a:moveTo>
                    <a:pt x="12" y="14"/>
                  </a:moveTo>
                  <a:cubicBezTo>
                    <a:pt x="8" y="18"/>
                    <a:pt x="5" y="23"/>
                    <a:pt x="3" y="2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4" y="48"/>
                    <a:pt x="24" y="48"/>
                  </a:cubicBezTo>
                  <a:cubicBezTo>
                    <a:pt x="29" y="48"/>
                    <a:pt x="35" y="46"/>
                    <a:pt x="39" y="4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6"/>
                    <a:pt x="25" y="34"/>
                    <a:pt x="22" y="31"/>
                  </a:cubicBezTo>
                  <a:cubicBezTo>
                    <a:pt x="19" y="28"/>
                    <a:pt x="18" y="24"/>
                    <a:pt x="18" y="21"/>
                  </a:cubicBezTo>
                  <a:lnTo>
                    <a:pt x="12" y="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2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60784" y="3840262"/>
            <a:ext cx="899058" cy="899059"/>
            <a:chOff x="5478334" y="3840262"/>
            <a:chExt cx="899058" cy="899059"/>
          </a:xfrm>
        </p:grpSpPr>
        <p:sp>
          <p:nvSpPr>
            <p:cNvPr id="13" name="MH_Other_4"/>
            <p:cNvSpPr/>
            <p:nvPr>
              <p:custDataLst>
                <p:tags r:id="rId13"/>
              </p:custDataLst>
            </p:nvPr>
          </p:nvSpPr>
          <p:spPr bwMode="auto">
            <a:xfrm>
              <a:off x="5478334" y="3840262"/>
              <a:ext cx="899058" cy="89905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3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2" name="MH_Other_7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5691798" y="4061259"/>
              <a:ext cx="472131" cy="457064"/>
            </a:xfrm>
            <a:custGeom>
              <a:avLst/>
              <a:gdLst>
                <a:gd name="T0" fmla="*/ 2147483646 w 5926"/>
                <a:gd name="T1" fmla="*/ 2147483646 h 5735"/>
                <a:gd name="T2" fmla="*/ 2147483646 w 5926"/>
                <a:gd name="T3" fmla="*/ 2147483646 h 5735"/>
                <a:gd name="T4" fmla="*/ 2147483646 w 5926"/>
                <a:gd name="T5" fmla="*/ 0 h 5735"/>
                <a:gd name="T6" fmla="*/ 2147483646 w 5926"/>
                <a:gd name="T7" fmla="*/ 2147483646 h 5735"/>
                <a:gd name="T8" fmla="*/ 2147483646 w 5926"/>
                <a:gd name="T9" fmla="*/ 2147483646 h 5735"/>
                <a:gd name="T10" fmla="*/ 2147483646 w 5926"/>
                <a:gd name="T11" fmla="*/ 2147483646 h 5735"/>
                <a:gd name="T12" fmla="*/ 0 w 5926"/>
                <a:gd name="T13" fmla="*/ 2147483646 h 5735"/>
                <a:gd name="T14" fmla="*/ 2147483646 w 5926"/>
                <a:gd name="T15" fmla="*/ 2147483646 h 5735"/>
                <a:gd name="T16" fmla="*/ 2147483646 w 5926"/>
                <a:gd name="T17" fmla="*/ 2147483646 h 5735"/>
                <a:gd name="T18" fmla="*/ 2147483646 w 5926"/>
                <a:gd name="T19" fmla="*/ 2147483646 h 5735"/>
                <a:gd name="T20" fmla="*/ 2147483646 w 5926"/>
                <a:gd name="T21" fmla="*/ 2147483646 h 5735"/>
                <a:gd name="T22" fmla="*/ 2147483646 w 5926"/>
                <a:gd name="T23" fmla="*/ 2147483646 h 5735"/>
                <a:gd name="T24" fmla="*/ 2147483646 w 5926"/>
                <a:gd name="T25" fmla="*/ 2147483646 h 5735"/>
                <a:gd name="T26" fmla="*/ 2147483646 w 5926"/>
                <a:gd name="T27" fmla="*/ 2147483646 h 5735"/>
                <a:gd name="T28" fmla="*/ 2147483646 w 5926"/>
                <a:gd name="T29" fmla="*/ 2147483646 h 5735"/>
                <a:gd name="T30" fmla="*/ 2147483646 w 5926"/>
                <a:gd name="T31" fmla="*/ 2147483646 h 5735"/>
                <a:gd name="T32" fmla="*/ 2147483646 w 5926"/>
                <a:gd name="T33" fmla="*/ 2147483646 h 5735"/>
                <a:gd name="T34" fmla="*/ 2147483646 w 5926"/>
                <a:gd name="T35" fmla="*/ 2147483646 h 5735"/>
                <a:gd name="T36" fmla="*/ 2147483646 w 5926"/>
                <a:gd name="T37" fmla="*/ 2147483646 h 5735"/>
                <a:gd name="T38" fmla="*/ 2147483646 w 5926"/>
                <a:gd name="T39" fmla="*/ 2147483646 h 5735"/>
                <a:gd name="T40" fmla="*/ 2147483646 w 5926"/>
                <a:gd name="T41" fmla="*/ 2147483646 h 5735"/>
                <a:gd name="T42" fmla="*/ 2147483646 w 5926"/>
                <a:gd name="T43" fmla="*/ 2147483646 h 5735"/>
                <a:gd name="T44" fmla="*/ 2147483646 w 5926"/>
                <a:gd name="T45" fmla="*/ 2147483646 h 5735"/>
                <a:gd name="T46" fmla="*/ 2147483646 w 5926"/>
                <a:gd name="T47" fmla="*/ 2147483646 h 5735"/>
                <a:gd name="T48" fmla="*/ 2147483646 w 5926"/>
                <a:gd name="T49" fmla="*/ 2147483646 h 5735"/>
                <a:gd name="T50" fmla="*/ 2147483646 w 5926"/>
                <a:gd name="T51" fmla="*/ 2147483646 h 5735"/>
                <a:gd name="T52" fmla="*/ 2147483646 w 5926"/>
                <a:gd name="T53" fmla="*/ 2147483646 h 5735"/>
                <a:gd name="T54" fmla="*/ 2147483646 w 5926"/>
                <a:gd name="T55" fmla="*/ 2147483646 h 5735"/>
                <a:gd name="T56" fmla="*/ 2147483646 w 5926"/>
                <a:gd name="T57" fmla="*/ 2147483646 h 5735"/>
                <a:gd name="T58" fmla="*/ 2147483646 w 5926"/>
                <a:gd name="T59" fmla="*/ 2147483646 h 5735"/>
                <a:gd name="T60" fmla="*/ 2147483646 w 5926"/>
                <a:gd name="T61" fmla="*/ 2147483646 h 5735"/>
                <a:gd name="T62" fmla="*/ 2147483646 w 5926"/>
                <a:gd name="T63" fmla="*/ 2147483646 h 5735"/>
                <a:gd name="T64" fmla="*/ 2147483646 w 5926"/>
                <a:gd name="T65" fmla="*/ 2147483646 h 5735"/>
                <a:gd name="T66" fmla="*/ 2147483646 w 5926"/>
                <a:gd name="T67" fmla="*/ 2147483646 h 5735"/>
                <a:gd name="T68" fmla="*/ 2147483646 w 5926"/>
                <a:gd name="T69" fmla="*/ 2147483646 h 5735"/>
                <a:gd name="T70" fmla="*/ 2147483646 w 5926"/>
                <a:gd name="T71" fmla="*/ 2147483646 h 5735"/>
                <a:gd name="T72" fmla="*/ 2147483646 w 5926"/>
                <a:gd name="T73" fmla="*/ 2147483646 h 5735"/>
                <a:gd name="T74" fmla="*/ 2147483646 w 5926"/>
                <a:gd name="T75" fmla="*/ 2147483646 h 5735"/>
                <a:gd name="T76" fmla="*/ 2147483646 w 5926"/>
                <a:gd name="T77" fmla="*/ 2147483646 h 5735"/>
                <a:gd name="T78" fmla="*/ 2147483646 w 5926"/>
                <a:gd name="T79" fmla="*/ 2147483646 h 5735"/>
                <a:gd name="T80" fmla="*/ 2147483646 w 5926"/>
                <a:gd name="T81" fmla="*/ 2147483646 h 5735"/>
                <a:gd name="T82" fmla="*/ 2147483646 w 5926"/>
                <a:gd name="T83" fmla="*/ 2147483646 h 5735"/>
                <a:gd name="T84" fmla="*/ 2147483646 w 5926"/>
                <a:gd name="T85" fmla="*/ 2147483646 h 5735"/>
                <a:gd name="T86" fmla="*/ 2147483646 w 5926"/>
                <a:gd name="T87" fmla="*/ 2147483646 h 5735"/>
                <a:gd name="T88" fmla="*/ 2147483646 w 5926"/>
                <a:gd name="T89" fmla="*/ 2147483646 h 5735"/>
                <a:gd name="T90" fmla="*/ 2147483646 w 5926"/>
                <a:gd name="T91" fmla="*/ 2147483646 h 5735"/>
                <a:gd name="T92" fmla="*/ 2147483646 w 5926"/>
                <a:gd name="T93" fmla="*/ 2147483646 h 5735"/>
                <a:gd name="T94" fmla="*/ 2147483646 w 5926"/>
                <a:gd name="T95" fmla="*/ 2147483646 h 5735"/>
                <a:gd name="T96" fmla="*/ 2147483646 w 5926"/>
                <a:gd name="T97" fmla="*/ 2147483646 h 5735"/>
                <a:gd name="T98" fmla="*/ 2147483646 w 5926"/>
                <a:gd name="T99" fmla="*/ 2147483646 h 5735"/>
                <a:gd name="T100" fmla="*/ 2147483646 w 5926"/>
                <a:gd name="T101" fmla="*/ 2147483646 h 57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926" h="5735">
                  <a:moveTo>
                    <a:pt x="0" y="5408"/>
                  </a:moveTo>
                  <a:lnTo>
                    <a:pt x="407" y="5408"/>
                  </a:lnTo>
                  <a:lnTo>
                    <a:pt x="407" y="1609"/>
                  </a:lnTo>
                  <a:lnTo>
                    <a:pt x="407" y="1495"/>
                  </a:lnTo>
                  <a:lnTo>
                    <a:pt x="520" y="1464"/>
                  </a:lnTo>
                  <a:lnTo>
                    <a:pt x="2110" y="1038"/>
                  </a:lnTo>
                  <a:lnTo>
                    <a:pt x="2300" y="987"/>
                  </a:lnTo>
                  <a:lnTo>
                    <a:pt x="3099" y="1516"/>
                  </a:lnTo>
                  <a:lnTo>
                    <a:pt x="3099" y="5408"/>
                  </a:lnTo>
                  <a:lnTo>
                    <a:pt x="3235" y="5408"/>
                  </a:lnTo>
                  <a:lnTo>
                    <a:pt x="3235" y="622"/>
                  </a:lnTo>
                  <a:lnTo>
                    <a:pt x="3235" y="506"/>
                  </a:lnTo>
                  <a:lnTo>
                    <a:pt x="3347" y="477"/>
                  </a:lnTo>
                  <a:lnTo>
                    <a:pt x="4938" y="50"/>
                  </a:lnTo>
                  <a:lnTo>
                    <a:pt x="5128" y="0"/>
                  </a:lnTo>
                  <a:lnTo>
                    <a:pt x="5926" y="524"/>
                  </a:lnTo>
                  <a:lnTo>
                    <a:pt x="5926" y="5713"/>
                  </a:lnTo>
                  <a:lnTo>
                    <a:pt x="5128" y="5713"/>
                  </a:lnTo>
                  <a:lnTo>
                    <a:pt x="4825" y="5713"/>
                  </a:lnTo>
                  <a:lnTo>
                    <a:pt x="4825" y="392"/>
                  </a:lnTo>
                  <a:lnTo>
                    <a:pt x="3536" y="738"/>
                  </a:lnTo>
                  <a:lnTo>
                    <a:pt x="3536" y="5434"/>
                  </a:lnTo>
                  <a:lnTo>
                    <a:pt x="3790" y="5434"/>
                  </a:lnTo>
                  <a:lnTo>
                    <a:pt x="3790" y="5735"/>
                  </a:lnTo>
                  <a:lnTo>
                    <a:pt x="2149" y="5735"/>
                  </a:lnTo>
                  <a:lnTo>
                    <a:pt x="1998" y="5735"/>
                  </a:lnTo>
                  <a:lnTo>
                    <a:pt x="1998" y="5583"/>
                  </a:lnTo>
                  <a:lnTo>
                    <a:pt x="1998" y="1379"/>
                  </a:lnTo>
                  <a:lnTo>
                    <a:pt x="709" y="1725"/>
                  </a:lnTo>
                  <a:lnTo>
                    <a:pt x="709" y="5559"/>
                  </a:lnTo>
                  <a:lnTo>
                    <a:pt x="709" y="5710"/>
                  </a:lnTo>
                  <a:lnTo>
                    <a:pt x="557" y="5710"/>
                  </a:lnTo>
                  <a:lnTo>
                    <a:pt x="0" y="5710"/>
                  </a:lnTo>
                  <a:lnTo>
                    <a:pt x="0" y="5408"/>
                  </a:lnTo>
                  <a:close/>
                  <a:moveTo>
                    <a:pt x="3760" y="3302"/>
                  </a:moveTo>
                  <a:lnTo>
                    <a:pt x="3760" y="3302"/>
                  </a:lnTo>
                  <a:lnTo>
                    <a:pt x="3760" y="3886"/>
                  </a:lnTo>
                  <a:lnTo>
                    <a:pt x="3920" y="3886"/>
                  </a:lnTo>
                  <a:lnTo>
                    <a:pt x="4084" y="3886"/>
                  </a:lnTo>
                  <a:lnTo>
                    <a:pt x="4084" y="3287"/>
                  </a:lnTo>
                  <a:lnTo>
                    <a:pt x="3920" y="3295"/>
                  </a:lnTo>
                  <a:lnTo>
                    <a:pt x="3760" y="3302"/>
                  </a:lnTo>
                  <a:close/>
                  <a:moveTo>
                    <a:pt x="4271" y="819"/>
                  </a:moveTo>
                  <a:lnTo>
                    <a:pt x="4271" y="819"/>
                  </a:lnTo>
                  <a:lnTo>
                    <a:pt x="4271" y="1426"/>
                  </a:lnTo>
                  <a:lnTo>
                    <a:pt x="4444" y="1394"/>
                  </a:lnTo>
                  <a:lnTo>
                    <a:pt x="4622" y="1361"/>
                  </a:lnTo>
                  <a:lnTo>
                    <a:pt x="4622" y="736"/>
                  </a:lnTo>
                  <a:lnTo>
                    <a:pt x="4444" y="778"/>
                  </a:lnTo>
                  <a:lnTo>
                    <a:pt x="4271" y="819"/>
                  </a:lnTo>
                  <a:close/>
                  <a:moveTo>
                    <a:pt x="3760" y="938"/>
                  </a:moveTo>
                  <a:lnTo>
                    <a:pt x="3760" y="938"/>
                  </a:lnTo>
                  <a:lnTo>
                    <a:pt x="3760" y="1522"/>
                  </a:lnTo>
                  <a:lnTo>
                    <a:pt x="3920" y="1492"/>
                  </a:lnTo>
                  <a:lnTo>
                    <a:pt x="4084" y="1461"/>
                  </a:lnTo>
                  <a:lnTo>
                    <a:pt x="4084" y="863"/>
                  </a:lnTo>
                  <a:lnTo>
                    <a:pt x="3920" y="901"/>
                  </a:lnTo>
                  <a:lnTo>
                    <a:pt x="3760" y="938"/>
                  </a:lnTo>
                  <a:close/>
                  <a:moveTo>
                    <a:pt x="4271" y="1640"/>
                  </a:moveTo>
                  <a:lnTo>
                    <a:pt x="4271" y="1640"/>
                  </a:lnTo>
                  <a:lnTo>
                    <a:pt x="4271" y="2245"/>
                  </a:lnTo>
                  <a:lnTo>
                    <a:pt x="4444" y="2224"/>
                  </a:lnTo>
                  <a:lnTo>
                    <a:pt x="4622" y="2202"/>
                  </a:lnTo>
                  <a:lnTo>
                    <a:pt x="4622" y="1580"/>
                  </a:lnTo>
                  <a:lnTo>
                    <a:pt x="4444" y="1609"/>
                  </a:lnTo>
                  <a:lnTo>
                    <a:pt x="4271" y="1640"/>
                  </a:lnTo>
                  <a:close/>
                  <a:moveTo>
                    <a:pt x="3760" y="1727"/>
                  </a:moveTo>
                  <a:lnTo>
                    <a:pt x="3760" y="1727"/>
                  </a:lnTo>
                  <a:lnTo>
                    <a:pt x="3760" y="2310"/>
                  </a:lnTo>
                  <a:lnTo>
                    <a:pt x="3920" y="2290"/>
                  </a:lnTo>
                  <a:lnTo>
                    <a:pt x="4084" y="2269"/>
                  </a:lnTo>
                  <a:lnTo>
                    <a:pt x="4084" y="1670"/>
                  </a:lnTo>
                  <a:lnTo>
                    <a:pt x="3920" y="1699"/>
                  </a:lnTo>
                  <a:lnTo>
                    <a:pt x="3760" y="1727"/>
                  </a:lnTo>
                  <a:close/>
                  <a:moveTo>
                    <a:pt x="4271" y="2459"/>
                  </a:moveTo>
                  <a:lnTo>
                    <a:pt x="4271" y="2459"/>
                  </a:lnTo>
                  <a:lnTo>
                    <a:pt x="4271" y="3066"/>
                  </a:lnTo>
                  <a:lnTo>
                    <a:pt x="4444" y="3055"/>
                  </a:lnTo>
                  <a:lnTo>
                    <a:pt x="4622" y="3044"/>
                  </a:lnTo>
                  <a:lnTo>
                    <a:pt x="4622" y="2421"/>
                  </a:lnTo>
                  <a:lnTo>
                    <a:pt x="4444" y="2440"/>
                  </a:lnTo>
                  <a:lnTo>
                    <a:pt x="4271" y="2459"/>
                  </a:lnTo>
                  <a:close/>
                  <a:moveTo>
                    <a:pt x="3760" y="2515"/>
                  </a:moveTo>
                  <a:lnTo>
                    <a:pt x="3760" y="2515"/>
                  </a:lnTo>
                  <a:lnTo>
                    <a:pt x="3760" y="3098"/>
                  </a:lnTo>
                  <a:lnTo>
                    <a:pt x="3920" y="3087"/>
                  </a:lnTo>
                  <a:lnTo>
                    <a:pt x="4084" y="3078"/>
                  </a:lnTo>
                  <a:lnTo>
                    <a:pt x="4084" y="2479"/>
                  </a:lnTo>
                  <a:lnTo>
                    <a:pt x="3920" y="2497"/>
                  </a:lnTo>
                  <a:lnTo>
                    <a:pt x="3760" y="2515"/>
                  </a:lnTo>
                  <a:close/>
                  <a:moveTo>
                    <a:pt x="4271" y="3279"/>
                  </a:moveTo>
                  <a:lnTo>
                    <a:pt x="4271" y="3279"/>
                  </a:lnTo>
                  <a:lnTo>
                    <a:pt x="4271" y="3886"/>
                  </a:lnTo>
                  <a:lnTo>
                    <a:pt x="4444" y="3886"/>
                  </a:lnTo>
                  <a:lnTo>
                    <a:pt x="4622" y="3886"/>
                  </a:lnTo>
                  <a:lnTo>
                    <a:pt x="4622" y="3262"/>
                  </a:lnTo>
                  <a:lnTo>
                    <a:pt x="4444" y="3270"/>
                  </a:lnTo>
                  <a:lnTo>
                    <a:pt x="4271" y="3279"/>
                  </a:lnTo>
                  <a:close/>
                  <a:moveTo>
                    <a:pt x="918" y="4350"/>
                  </a:moveTo>
                  <a:lnTo>
                    <a:pt x="918" y="4350"/>
                  </a:lnTo>
                  <a:lnTo>
                    <a:pt x="918" y="4933"/>
                  </a:lnTo>
                  <a:lnTo>
                    <a:pt x="1077" y="4933"/>
                  </a:lnTo>
                  <a:lnTo>
                    <a:pt x="1241" y="4933"/>
                  </a:lnTo>
                  <a:lnTo>
                    <a:pt x="1241" y="4334"/>
                  </a:lnTo>
                  <a:lnTo>
                    <a:pt x="1077" y="4343"/>
                  </a:lnTo>
                  <a:lnTo>
                    <a:pt x="918" y="4350"/>
                  </a:lnTo>
                  <a:close/>
                  <a:moveTo>
                    <a:pt x="1429" y="1866"/>
                  </a:moveTo>
                  <a:lnTo>
                    <a:pt x="1429" y="1866"/>
                  </a:lnTo>
                  <a:lnTo>
                    <a:pt x="1429" y="2473"/>
                  </a:lnTo>
                  <a:lnTo>
                    <a:pt x="1601" y="2441"/>
                  </a:lnTo>
                  <a:lnTo>
                    <a:pt x="1780" y="2407"/>
                  </a:lnTo>
                  <a:lnTo>
                    <a:pt x="1780" y="1784"/>
                  </a:lnTo>
                  <a:lnTo>
                    <a:pt x="1601" y="1825"/>
                  </a:lnTo>
                  <a:lnTo>
                    <a:pt x="1429" y="1866"/>
                  </a:lnTo>
                  <a:close/>
                  <a:moveTo>
                    <a:pt x="918" y="1986"/>
                  </a:moveTo>
                  <a:lnTo>
                    <a:pt x="918" y="1986"/>
                  </a:lnTo>
                  <a:lnTo>
                    <a:pt x="918" y="2569"/>
                  </a:lnTo>
                  <a:lnTo>
                    <a:pt x="1077" y="2539"/>
                  </a:lnTo>
                  <a:lnTo>
                    <a:pt x="1241" y="2509"/>
                  </a:lnTo>
                  <a:lnTo>
                    <a:pt x="1241" y="1909"/>
                  </a:lnTo>
                  <a:lnTo>
                    <a:pt x="1077" y="1948"/>
                  </a:lnTo>
                  <a:lnTo>
                    <a:pt x="918" y="1986"/>
                  </a:lnTo>
                  <a:close/>
                  <a:moveTo>
                    <a:pt x="1429" y="2686"/>
                  </a:moveTo>
                  <a:lnTo>
                    <a:pt x="1429" y="2686"/>
                  </a:lnTo>
                  <a:lnTo>
                    <a:pt x="1429" y="3293"/>
                  </a:lnTo>
                  <a:lnTo>
                    <a:pt x="1601" y="3272"/>
                  </a:lnTo>
                  <a:lnTo>
                    <a:pt x="1780" y="3249"/>
                  </a:lnTo>
                  <a:lnTo>
                    <a:pt x="1780" y="2626"/>
                  </a:lnTo>
                  <a:lnTo>
                    <a:pt x="1601" y="2656"/>
                  </a:lnTo>
                  <a:lnTo>
                    <a:pt x="1429" y="2686"/>
                  </a:lnTo>
                  <a:close/>
                  <a:moveTo>
                    <a:pt x="918" y="2773"/>
                  </a:moveTo>
                  <a:lnTo>
                    <a:pt x="918" y="2773"/>
                  </a:lnTo>
                  <a:lnTo>
                    <a:pt x="918" y="3357"/>
                  </a:lnTo>
                  <a:lnTo>
                    <a:pt x="1077" y="3337"/>
                  </a:lnTo>
                  <a:lnTo>
                    <a:pt x="1241" y="3316"/>
                  </a:lnTo>
                  <a:lnTo>
                    <a:pt x="1241" y="2718"/>
                  </a:lnTo>
                  <a:lnTo>
                    <a:pt x="1077" y="2746"/>
                  </a:lnTo>
                  <a:lnTo>
                    <a:pt x="918" y="2773"/>
                  </a:lnTo>
                  <a:close/>
                  <a:moveTo>
                    <a:pt x="1429" y="3507"/>
                  </a:moveTo>
                  <a:lnTo>
                    <a:pt x="1429" y="3507"/>
                  </a:lnTo>
                  <a:lnTo>
                    <a:pt x="1429" y="4113"/>
                  </a:lnTo>
                  <a:lnTo>
                    <a:pt x="1601" y="4103"/>
                  </a:lnTo>
                  <a:lnTo>
                    <a:pt x="1780" y="4091"/>
                  </a:lnTo>
                  <a:lnTo>
                    <a:pt x="1780" y="3468"/>
                  </a:lnTo>
                  <a:lnTo>
                    <a:pt x="1601" y="3488"/>
                  </a:lnTo>
                  <a:lnTo>
                    <a:pt x="1429" y="3507"/>
                  </a:lnTo>
                  <a:close/>
                  <a:moveTo>
                    <a:pt x="918" y="3562"/>
                  </a:moveTo>
                  <a:lnTo>
                    <a:pt x="918" y="3562"/>
                  </a:lnTo>
                  <a:lnTo>
                    <a:pt x="918" y="4145"/>
                  </a:lnTo>
                  <a:lnTo>
                    <a:pt x="1077" y="4135"/>
                  </a:lnTo>
                  <a:lnTo>
                    <a:pt x="1241" y="4125"/>
                  </a:lnTo>
                  <a:lnTo>
                    <a:pt x="1241" y="3527"/>
                  </a:lnTo>
                  <a:lnTo>
                    <a:pt x="1077" y="3544"/>
                  </a:lnTo>
                  <a:lnTo>
                    <a:pt x="918" y="3562"/>
                  </a:lnTo>
                  <a:close/>
                  <a:moveTo>
                    <a:pt x="1429" y="4326"/>
                  </a:moveTo>
                  <a:lnTo>
                    <a:pt x="1429" y="4326"/>
                  </a:lnTo>
                  <a:lnTo>
                    <a:pt x="1429" y="4933"/>
                  </a:lnTo>
                  <a:lnTo>
                    <a:pt x="1601" y="4933"/>
                  </a:lnTo>
                  <a:lnTo>
                    <a:pt x="1780" y="4933"/>
                  </a:lnTo>
                  <a:lnTo>
                    <a:pt x="1780" y="4309"/>
                  </a:lnTo>
                  <a:lnTo>
                    <a:pt x="1601" y="4318"/>
                  </a:lnTo>
                  <a:lnTo>
                    <a:pt x="1429" y="4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60784" y="2797221"/>
            <a:ext cx="899058" cy="897384"/>
            <a:chOff x="5478334" y="2797221"/>
            <a:chExt cx="899058" cy="897384"/>
          </a:xfrm>
        </p:grpSpPr>
        <p:sp>
          <p:nvSpPr>
            <p:cNvPr id="8" name="MH_Other_3"/>
            <p:cNvSpPr/>
            <p:nvPr>
              <p:custDataLst>
                <p:tags r:id="rId15"/>
              </p:custDataLst>
            </p:nvPr>
          </p:nvSpPr>
          <p:spPr bwMode="auto">
            <a:xfrm>
              <a:off x="5478334" y="2797221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6" name="MH_Other_8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>
              <a:off x="5691798" y="3078491"/>
              <a:ext cx="472131" cy="334845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0" name="MH_Others_1"/>
          <p:cNvSpPr txBox="1"/>
          <p:nvPr>
            <p:custDataLst>
              <p:tags r:id="rId17"/>
            </p:custDataLst>
          </p:nvPr>
        </p:nvSpPr>
        <p:spPr>
          <a:xfrm>
            <a:off x="2209787" y="1881487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  <a:endParaRPr lang="zh-CN" altLang="en-US" sz="115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1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362005" y="3440229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 animBg="1"/>
      <p:bldP spid="6" grpId="0"/>
      <p:bldP spid="7" grpId="0" animBg="1"/>
      <p:bldP spid="11" grpId="0"/>
      <p:bldP spid="12" grpId="0" animBg="1"/>
      <p:bldP spid="16" grpId="0"/>
      <p:bldP spid="17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95070" y="2613025"/>
            <a:ext cx="468820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实现效果：从输入的噪声数据到生成完整的图像数据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070" y="3636645"/>
            <a:ext cx="207073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Relu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作为激活函数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070" y="4660265"/>
            <a:ext cx="305752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取消所有全连接层，使用全卷积层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7330"/>
            <a:ext cx="70338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的生成器结构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esktop/生成器.png生成器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49645" y="2112010"/>
            <a:ext cx="6646545" cy="3008630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428495" y="268540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364453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462703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38225" y="1810385"/>
            <a:ext cx="533717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D中取消所有的池化层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用转置卷积（transposed convolutional layer）进行上采样。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8225" y="3206115"/>
            <a:ext cx="533717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在D网和G网中均使用批量归一化（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在最后一层时通常不会使用batch normalization，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保证模型能够学习到数据的正确均值和方差。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8225" y="4632960"/>
            <a:ext cx="5218430" cy="1107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D网络中使用LeakyReLU作为激活函数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DCGAN中换成了两个卷积神经网络（CNN）的G和D，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尤其在生成器部分会有更好的模拟效果。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7330"/>
            <a:ext cx="70338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的生成器结构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esktop/D.png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97295" y="2112010"/>
            <a:ext cx="6151245" cy="3008630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428495" y="211136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321400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491405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的执行过程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619755" y="1783798"/>
            <a:ext cx="419805" cy="31496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473960" y="178054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配置环境，准备数据，设置超参数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619755" y="3941528"/>
            <a:ext cx="419805" cy="31496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73960" y="2858770"/>
            <a:ext cx="759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读取数据，定义生成器：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1619755" y="2862663"/>
            <a:ext cx="419805" cy="31496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73960" y="3941445"/>
            <a:ext cx="6390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定义判别器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1619755" y="5020393"/>
            <a:ext cx="419805" cy="31496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473960" y="5001895"/>
            <a:ext cx="6779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定义函数处理输出结果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Group 19"/>
          <p:cNvGrpSpPr/>
          <p:nvPr/>
        </p:nvGrpSpPr>
        <p:grpSpPr>
          <a:xfrm>
            <a:off x="1603245" y="5936698"/>
            <a:ext cx="419805" cy="314960"/>
            <a:chOff x="789999" y="2242985"/>
            <a:chExt cx="504229" cy="378415"/>
          </a:xfrm>
        </p:grpSpPr>
        <p:sp>
          <p:nvSpPr>
            <p:cNvPr id="19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457450" y="5931535"/>
            <a:ext cx="67792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定义训练过程：生成器和判别器的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loss()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函数、训练模型、方差、优化方式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.....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6" name="Group 19"/>
          <p:cNvGrpSpPr/>
          <p:nvPr/>
        </p:nvGrpSpPr>
        <p:grpSpPr>
          <a:xfrm>
            <a:off x="7207755" y="1835868"/>
            <a:ext cx="419805" cy="314960"/>
            <a:chOff x="789999" y="2242985"/>
            <a:chExt cx="504229" cy="378415"/>
          </a:xfrm>
        </p:grpSpPr>
        <p:sp>
          <p:nvSpPr>
            <p:cNvPr id="27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8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061960" y="1830705"/>
            <a:ext cx="3509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开始训练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  <p:bldP spid="21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420" y="3687445"/>
            <a:ext cx="4885055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生成对抗网络</a:t>
            </a:r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tensorflow</a:t>
            </a:r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实例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03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生成手写字体的原理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 descr="/Users/authorcai/Desktop/GAN组成.jpegGAN组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250" y="1868805"/>
            <a:ext cx="7120255" cy="3092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9540" y="5532120"/>
            <a:ext cx="349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利用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生成手写数字的过程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26780" y="2192655"/>
            <a:ext cx="4177665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输入：噪声数据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生成器：生成图像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训练集：真实手写数据集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判别器：对生成的图像进行判别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输出：输出判别结果（0、1）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742950" lvl="1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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使用梯度下降法更新生成图片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05444" y="268256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DCGAN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的手写字体生成效果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      DCGAN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的手写体执行过程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+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细节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512300" y="2787650"/>
            <a:ext cx="7162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效果图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8940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执行过程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生成手写字体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esktop/手写字体.jpg手写字体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76780" y="2390140"/>
            <a:ext cx="3228975" cy="3228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8" grpId="0" bldLvl="0" animBg="1"/>
      <p:bldP spid="17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35413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手写体生成效果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4195" y="1396365"/>
            <a:ext cx="6690995" cy="4801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30170" y="2397760"/>
            <a:ext cx="8153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设置环境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0170" y="3421380"/>
            <a:ext cx="277304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导入手写数据集：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Mnist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数据集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170" y="4445000"/>
            <a:ext cx="50444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设置超参数：数据集规模、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batch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大小、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epochs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steps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7330"/>
            <a:ext cx="587438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生成手写字体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预处理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863595" y="247013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63595" y="3429274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1863595" y="4411766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95070" y="1608455"/>
            <a:ext cx="4004310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接收输入的噪声数据：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输入形状为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1*100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，输出为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28*28*1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070" y="2287905"/>
            <a:ext cx="215074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输入：噪声数据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执行操作：网络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输出：矩阵（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7*7*256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070" y="3454400"/>
            <a:ext cx="215074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输入：矩阵（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7*7*256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执行操作：反卷积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输出：矩阵（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7*7*128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95070" y="4465955"/>
            <a:ext cx="226377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输入：矩阵（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7*7*128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执行操作：反卷积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输出：矩阵（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14*14*64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4155"/>
            <a:ext cx="738886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生成手写字体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定义生成器函数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428495" y="168083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263996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362246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8495" y="456237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pic>
        <p:nvPicPr>
          <p:cNvPr id="5" name="图片 4" descr="/Users/authorcai/Desktop/GEN.pngGE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66460" y="2569210"/>
            <a:ext cx="6405245" cy="2899410"/>
          </a:xfrm>
          <a:prstGeom prst="rect">
            <a:avLst/>
          </a:prstGeom>
        </p:spPr>
      </p:pic>
      <p:sp>
        <p:nvSpPr>
          <p:cNvPr id="3" name="TextBox 22"/>
          <p:cNvSpPr txBox="1"/>
          <p:nvPr/>
        </p:nvSpPr>
        <p:spPr>
          <a:xfrm>
            <a:off x="1195070" y="5419725"/>
            <a:ext cx="226377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输入：矩阵（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14*14*64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执行操作：反卷积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输出：矩阵（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28*28*1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6" name="Group 27"/>
          <p:cNvGrpSpPr/>
          <p:nvPr/>
        </p:nvGrpSpPr>
        <p:grpSpPr>
          <a:xfrm>
            <a:off x="428495" y="5587786"/>
            <a:ext cx="419805" cy="315056"/>
            <a:chOff x="789999" y="2242985"/>
            <a:chExt cx="504229" cy="378415"/>
          </a:xfrm>
        </p:grpSpPr>
        <p:sp>
          <p:nvSpPr>
            <p:cNvPr id="7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8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95070" y="1751965"/>
            <a:ext cx="2657475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接收输入的图像数据：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	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输入形状为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28*28*1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070" y="2547620"/>
            <a:ext cx="255841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输入：图像矩阵（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28*28*1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执行操作：卷积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输出：矩阵（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28*28*1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070" y="3597910"/>
            <a:ext cx="33909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......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95070" y="4609465"/>
            <a:ext cx="173228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输出：矩阵（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1*1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4155"/>
            <a:ext cx="738886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生成手写字体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定义判别器函数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428495" y="182434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278347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376597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8495" y="470588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pic>
        <p:nvPicPr>
          <p:cNvPr id="5" name="图片 4" descr="/Users/authorcai/Desktop/DD.pngD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52490" y="2523808"/>
            <a:ext cx="6405245" cy="313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708" y="3687370"/>
            <a:ext cx="43204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生成对抗网络</a:t>
            </a:r>
            <a:endParaRPr lang="zh-CN" altLang="en-US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01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  <p:bldP spid="11" grpId="0"/>
      <p:bldP spid="11" grpId="1"/>
      <p:bldP spid="12" grpId="0"/>
      <p:bldP spid="1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73680" y="1464945"/>
            <a:ext cx="122301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定义损失函数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3680" y="2340610"/>
            <a:ext cx="183451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定义生成器损失函数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73680" y="3216275"/>
            <a:ext cx="183451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定义判别器损失函数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73680" y="4163695"/>
            <a:ext cx="101917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定义优化器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4155"/>
            <a:ext cx="738886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生成手写字体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定义模型参数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2007105" y="146556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07105" y="2373713"/>
            <a:ext cx="419805" cy="314960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2007105" y="3281763"/>
            <a:ext cx="419805" cy="314960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07105" y="4189813"/>
            <a:ext cx="419805" cy="314960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" name="TextBox 16"/>
          <p:cNvSpPr txBox="1"/>
          <p:nvPr/>
        </p:nvSpPr>
        <p:spPr>
          <a:xfrm>
            <a:off x="2745740" y="5039360"/>
            <a:ext cx="147955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checkpoint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TextBox 19"/>
          <p:cNvSpPr txBox="1"/>
          <p:nvPr/>
        </p:nvSpPr>
        <p:spPr>
          <a:xfrm>
            <a:off x="2745740" y="5915025"/>
            <a:ext cx="224218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定义训练次数，噪声维度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7" name="Group 19"/>
          <p:cNvGrpSpPr/>
          <p:nvPr/>
        </p:nvGrpSpPr>
        <p:grpSpPr>
          <a:xfrm>
            <a:off x="1979165" y="5097863"/>
            <a:ext cx="419805" cy="314960"/>
            <a:chOff x="789999" y="2242985"/>
            <a:chExt cx="504229" cy="378415"/>
          </a:xfrm>
        </p:grpSpPr>
        <p:sp>
          <p:nvSpPr>
            <p:cNvPr id="8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0" name="Group 23"/>
          <p:cNvGrpSpPr/>
          <p:nvPr/>
        </p:nvGrpSpPr>
        <p:grpSpPr>
          <a:xfrm>
            <a:off x="1979165" y="6005913"/>
            <a:ext cx="419805" cy="314960"/>
            <a:chOff x="789999" y="2242985"/>
            <a:chExt cx="504229" cy="378415"/>
          </a:xfrm>
        </p:grpSpPr>
        <p:sp>
          <p:nvSpPr>
            <p:cNvPr id="11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  <p:bldP spid="3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845435" y="2182495"/>
            <a:ext cx="122301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定义训练模型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5435" y="3224530"/>
            <a:ext cx="163068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定义整体训练过程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45435" y="4207510"/>
            <a:ext cx="1938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根据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epochs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开始训练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45435" y="5158740"/>
            <a:ext cx="122301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保存训练结果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4155"/>
            <a:ext cx="738886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生成手写字体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定义模型训练过程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2078860" y="225487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8860" y="321400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2078860" y="419650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78860" y="513641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6792595" y="4261485"/>
            <a:ext cx="575627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对抗神经网络和服装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04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738282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生成对抗神经网络</a:t>
              </a: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+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服装风格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615380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生成对抗网络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+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穿衣搭配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507716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其他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835275"/>
            <a:ext cx="24352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使用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DiscoGAN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迁移服装风格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720465"/>
            <a:ext cx="29686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使用PixelDTGAN抽取图片中的服装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605020"/>
            <a:ext cx="201041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 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其他与服装相关的应用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对抗神经网络和服装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ownloads/浏览器下载/34487f0bbddf5cd8ce9038f80c6f78df.jpg34487f0bbddf5cd8ce9038f80c6f78d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44955" y="2666365"/>
            <a:ext cx="386080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8" grpId="0" bldLvl="0" animBg="1"/>
      <p:bldP spid="13" grpId="0"/>
      <p:bldP spid="17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+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服装风格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1917065"/>
            <a:ext cx="4946650" cy="4003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515" y="1711325"/>
            <a:ext cx="4993005" cy="4028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65630" y="6276975"/>
            <a:ext cx="9660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 《 Learning to Discover Cross-Domain Relations with Generative Adversarial Networks 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+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服装翻译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94155" y="6076950"/>
            <a:ext cx="9660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https://github.com/fxia22/PixelDTGAN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730" y="1653540"/>
            <a:ext cx="7896860" cy="3728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1343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539117"/>
            <a:ext cx="52315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THANK YOU</a:t>
            </a:r>
            <a:endParaRPr lang="en-US" altLang="zh-CN" sz="66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3719158"/>
            <a:ext cx="43860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cs typeface="Arial" panose="020B0604020202090204" pitchFamily="34" charset="0"/>
              </a:rPr>
              <a:t>感谢聆听，批评指导</a:t>
            </a:r>
            <a:endParaRPr lang="zh-CN" altLang="en-US" dirty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3" grpId="0"/>
      <p:bldP spid="13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生成对抗网络的概念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生成对抗网络的原理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31075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       </a:t>
              </a:r>
              <a:r>
                <a:rPr lang="zh-CN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生成对抗网络的常见类别</a:t>
              </a:r>
              <a:endParaRPr lang="zh-CN" alt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GB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建立生成对抗网络的过程</a:t>
              </a:r>
              <a:endParaRPr lang="zh-CN" alt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6052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何为对抗神经网络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61690"/>
            <a:ext cx="23164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生成对抗神经网络如何实现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14274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需要操作的步骤</a:t>
            </a:r>
            <a:endParaRPr lang="zh-CN" altLang="en-GB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241681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 pixel2pixel cycleGA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esktop/GAn.gifGA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41120" y="2773680"/>
            <a:ext cx="4067810" cy="2286000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857250" y="735013"/>
            <a:ext cx="3851275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3" grpId="0"/>
      <p:bldP spid="20" grpId="0"/>
      <p:bldP spid="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生成对抗网络的概念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404490" y="2142573"/>
            <a:ext cx="419805" cy="31496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258695" y="2142490"/>
            <a:ext cx="9377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是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Generator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dversarial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etworks，中文翻译为生成对抗网络，其中：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978530" y="4228548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832735" y="314960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Generator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：生成式模型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1978530" y="3149683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832735" y="422402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Adversarial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：采取对抗策略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1978530" y="5307413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832735" y="530225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Networks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：网络（常见于深度学习）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生成对抗神经网络的概念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 descr="/Users/authorcai/Desktop/gan发展.pnggan发展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53110" y="1858645"/>
            <a:ext cx="11353165" cy="27768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1195" y="4827905"/>
            <a:ext cx="1151763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GAN是一种生成式模型，现被广泛应用于图像领域，包括：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图像、音频的生成：从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32*32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的灰度图像到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2k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分辨率的高清图像，生成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3D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目标和音乐；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图像转换和翻译（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pix2pix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）：将图像转换为另一种形式的图像，类似于风格迁移，；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图像合成：通过某种形式的图像描述创建新图像，包括人脸合成、从文本到图像、风格迁移；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此外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还被应用在图像超分辨率、图像修复等领域，十分强大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241425"/>
            <a:ext cx="9734550" cy="3586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20" y="1241425"/>
            <a:ext cx="8635365" cy="345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610" y="1135380"/>
            <a:ext cx="7728585" cy="379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生成对抗网络的原理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 descr="/Users/authorcai/Desktop/GAN模拟.pngGAN模拟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42035" y="1697355"/>
            <a:ext cx="10222865" cy="3983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04995" y="6551930"/>
            <a:ext cx="349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的生成对抗模拟过程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1090" y="4624705"/>
            <a:ext cx="431800" cy="2876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59765" y="2020570"/>
            <a:ext cx="873125" cy="80391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312035" y="1517650"/>
            <a:ext cx="12700" cy="8026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828925" y="1575435"/>
            <a:ext cx="790575" cy="1249045"/>
          </a:xfrm>
          <a:prstGeom prst="straightConnector1">
            <a:avLst/>
          </a:prstGeom>
          <a:ln w="28575" cmpd="sng">
            <a:solidFill>
              <a:srgbClr val="00B050"/>
            </a:solidFill>
            <a:prstDash val="soli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28270" y="1652270"/>
            <a:ext cx="1792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：判别情况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14450" y="1149350"/>
            <a:ext cx="1950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：真实样本分布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43885" y="1207135"/>
            <a:ext cx="238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：生成样本分布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02105" y="5680710"/>
            <a:ext cx="1318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初始状况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33445" y="5680710"/>
            <a:ext cx="2648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判别器确定判断标准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82030" y="5680710"/>
            <a:ext cx="320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生成器生成数据拟合真实数据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28175" y="5635625"/>
            <a:ext cx="320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拟合完成后判别器无法判断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6" grpId="1" animBg="1"/>
      <p:bldP spid="12" grpId="1"/>
      <p:bldP spid="14" grpId="1"/>
      <p:bldP spid="15" grpId="1"/>
      <p:bldP spid="17" grpId="1"/>
      <p:bldP spid="18" grpId="1"/>
      <p:bldP spid="19" grpId="1"/>
      <p:bldP spid="2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生成对抗网络的原理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2725" y="1976120"/>
            <a:ext cx="2137410" cy="1026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7620" y="2348230"/>
            <a:ext cx="1318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：生成器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620" y="5005070"/>
            <a:ext cx="1318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：判别器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4632325"/>
            <a:ext cx="1492250" cy="10274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05" y="4375150"/>
            <a:ext cx="2194560" cy="15011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405" y="1818640"/>
            <a:ext cx="2313305" cy="13169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905" y="1818640"/>
            <a:ext cx="2247265" cy="13169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775" y="3999230"/>
            <a:ext cx="2194560" cy="21945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8785" y="1236980"/>
            <a:ext cx="2276475" cy="25908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808210" y="5005070"/>
            <a:ext cx="1318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无法判断</a:t>
            </a:r>
            <a:endParaRPr lang="zh-CN" altLang="en-US" sz="1800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84755" y="2716530"/>
            <a:ext cx="82397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训练过程中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生成器的目标是尽可能生成真实的图片使判别器认为是真的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判别器的目标是尽可能的辨别出生成器生成的假图像和真实的图像。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通过以上操作，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G和D就构成了一个博弈的过程，最终会达到一个平衡，这个平衡成为纳什平衡。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10" grpId="1"/>
      <p:bldP spid="25" grpId="1"/>
      <p:bldP spid="5" grpId="2"/>
      <p:bldP spid="10" grpId="2"/>
      <p:bldP spid="25" grpId="2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生成对抗网络的执行过程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7550150" y="1710690"/>
            <a:ext cx="324485" cy="16764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404225" y="1707515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如何设定目标函数：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Loss()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7550150" y="3868420"/>
            <a:ext cx="324485" cy="16764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404225" y="2771140"/>
            <a:ext cx="4476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如何生成数据（如何生成图像）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7550150" y="2789555"/>
            <a:ext cx="324485" cy="16764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404225" y="3850005"/>
            <a:ext cx="4377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如何设置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（生成器）、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（判别器）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7550150" y="4947285"/>
            <a:ext cx="324485" cy="16764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404225" y="4942205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如何训练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1325880"/>
            <a:ext cx="6897370" cy="3616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</p:bldLst>
  </p:timing>
</p:sld>
</file>

<file path=ppt/tags/tag1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61022192605"/>
  <p:tag name="MH_LIBRARY" val="GRAPHIC"/>
  <p:tag name="MH_TYPE" val="Text"/>
  <p:tag name="MH_ORDER" val="4"/>
</p:tagLst>
</file>

<file path=ppt/tags/tag11.xml><?xml version="1.0" encoding="utf-8"?>
<p:tagLst xmlns:p="http://schemas.openxmlformats.org/presentationml/2006/main">
  <p:tag name="MH" val="20161022192605"/>
  <p:tag name="MH_LIBRARY" val="GRAPHIC"/>
  <p:tag name="MH_TYPE" val="Other"/>
  <p:tag name="MH_ORDER" val="5"/>
</p:tagLst>
</file>

<file path=ppt/tags/tag12.xml><?xml version="1.0" encoding="utf-8"?>
<p:tagLst xmlns:p="http://schemas.openxmlformats.org/presentationml/2006/main">
  <p:tag name="MH" val="2016102219260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022192605"/>
  <p:tag name="MH_LIBRARY" val="GRAPHIC"/>
  <p:tag name="MH_TYPE" val="Other"/>
  <p:tag name="MH_ORDER" val="4"/>
</p:tagLst>
</file>

<file path=ppt/tags/tag14.xml><?xml version="1.0" encoding="utf-8"?>
<p:tagLst xmlns:p="http://schemas.openxmlformats.org/presentationml/2006/main">
  <p:tag name="MH" val="20161022192605"/>
  <p:tag name="MH_LIBRARY" val="GRAPHIC"/>
  <p:tag name="MH_TYPE" val="Other"/>
  <p:tag name="MH_ORDER" val="7"/>
</p:tagLst>
</file>

<file path=ppt/tags/tag15.xml><?xml version="1.0" encoding="utf-8"?>
<p:tagLst xmlns:p="http://schemas.openxmlformats.org/presentationml/2006/main">
  <p:tag name="MH" val="20161022192605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1022192605"/>
  <p:tag name="MH_LIBRARY" val="GRAPHIC"/>
  <p:tag name="MH_TYPE" val="Other"/>
  <p:tag name="MH_ORDER" val="8"/>
</p:tagLst>
</file>

<file path=ppt/tags/tag1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61022192605"/>
  <p:tag name="MH_LIBRARY" val="GRAPHIC"/>
</p:tagLst>
</file>

<file path=ppt/tags/tag2.xml><?xml version="1.0" encoding="utf-8"?>
<p:tagLst xmlns:p="http://schemas.openxmlformats.org/presentationml/2006/main">
  <p:tag name="MH" val="20161022192605"/>
  <p:tag name="MH_LIBRARY" val="GRAPHIC"/>
  <p:tag name="MH_TYPE" val="Other"/>
  <p:tag name="MH_ORDER" val="1"/>
</p:tagLst>
</file>

<file path=ppt/tags/tag3.xml><?xml version="1.0" encoding="utf-8"?>
<p:tagLst xmlns:p="http://schemas.openxmlformats.org/presentationml/2006/main">
  <p:tag name="MH" val="20161022192605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61022192605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61022192605"/>
  <p:tag name="MH_LIBRARY" val="GRAPHIC"/>
  <p:tag name="MH_TYPE" val="Text"/>
  <p:tag name="MH_ORDER" val="2"/>
</p:tagLst>
</file>

<file path=ppt/tags/tag7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3"/>
</p:tagLst>
</file>

<file path=ppt/tags/tag8.xml><?xml version="1.0" encoding="utf-8"?>
<p:tagLst xmlns:p="http://schemas.openxmlformats.org/presentationml/2006/main">
  <p:tag name="MH" val="20161022192605"/>
  <p:tag name="MH_LIBRARY" val="GRAPHIC"/>
  <p:tag name="MH_TYPE" val="Text"/>
  <p:tag name="MH_ORDER" val="3"/>
</p:tagLst>
</file>

<file path=ppt/tags/tag9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6CA3"/>
      </a:accent1>
      <a:accent2>
        <a:srgbClr val="46B9D0"/>
      </a:accent2>
      <a:accent3>
        <a:srgbClr val="166CA3"/>
      </a:accent3>
      <a:accent4>
        <a:srgbClr val="46B9D0"/>
      </a:accent4>
      <a:accent5>
        <a:srgbClr val="166CA3"/>
      </a:accent5>
      <a:accent6>
        <a:srgbClr val="46B9D0"/>
      </a:accent6>
      <a:hlink>
        <a:srgbClr val="166CA3"/>
      </a:hlink>
      <a:folHlink>
        <a:srgbClr val="46B9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3991</Words>
  <Application>WPS 表格</Application>
  <PresentationFormat>自定义</PresentationFormat>
  <Paragraphs>437</Paragraphs>
  <Slides>36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微软雅黑</vt:lpstr>
      <vt:lpstr>汉仪旗黑KW</vt:lpstr>
      <vt:lpstr>Impact</vt:lpstr>
      <vt:lpstr>Segoe UI</vt:lpstr>
      <vt:lpstr>Source Sans Pro Light</vt:lpstr>
      <vt:lpstr>苹方-简</vt:lpstr>
      <vt:lpstr>Wingdings</vt:lpstr>
      <vt:lpstr>宋体</vt:lpstr>
      <vt:lpstr>Arial Unicode MS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bt185</dc:title>
  <dc:creator/>
  <cp:lastModifiedBy>authorcai</cp:lastModifiedBy>
  <cp:revision>40</cp:revision>
  <dcterms:created xsi:type="dcterms:W3CDTF">2020-02-27T09:35:28Z</dcterms:created>
  <dcterms:modified xsi:type="dcterms:W3CDTF">2020-02-27T09:35:28Z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2052-1.9.0.2959</vt:lpwstr>
  </property>
</Properties>
</file>